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4"/>
    <p:sldMasterId id="2147483692" r:id="rId5"/>
  </p:sldMasterIdLst>
  <p:notesMasterIdLst>
    <p:notesMasterId r:id="rId34"/>
  </p:notesMasterIdLst>
  <p:sldIdLst>
    <p:sldId id="256" r:id="rId6"/>
    <p:sldId id="296" r:id="rId7"/>
    <p:sldId id="266" r:id="rId8"/>
    <p:sldId id="295" r:id="rId9"/>
    <p:sldId id="267" r:id="rId10"/>
    <p:sldId id="301" r:id="rId11"/>
    <p:sldId id="298" r:id="rId12"/>
    <p:sldId id="300" r:id="rId13"/>
    <p:sldId id="284" r:id="rId14"/>
    <p:sldId id="272" r:id="rId15"/>
    <p:sldId id="291" r:id="rId16"/>
    <p:sldId id="287" r:id="rId17"/>
    <p:sldId id="285" r:id="rId18"/>
    <p:sldId id="277" r:id="rId19"/>
    <p:sldId id="288" r:id="rId20"/>
    <p:sldId id="302" r:id="rId21"/>
    <p:sldId id="289" r:id="rId22"/>
    <p:sldId id="273" r:id="rId23"/>
    <p:sldId id="299" r:id="rId24"/>
    <p:sldId id="290" r:id="rId25"/>
    <p:sldId id="275" r:id="rId26"/>
    <p:sldId id="274" r:id="rId27"/>
    <p:sldId id="280" r:id="rId28"/>
    <p:sldId id="281" r:id="rId29"/>
    <p:sldId id="297" r:id="rId30"/>
    <p:sldId id="293" r:id="rId31"/>
    <p:sldId id="282" r:id="rId32"/>
    <p:sldId id="29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7">
          <p15:clr>
            <a:srgbClr val="A4A3A4"/>
          </p15:clr>
        </p15:guide>
        <p15:guide id="2" orient="horz" pos="1032" userDrawn="1">
          <p15:clr>
            <a:srgbClr val="A4A3A4"/>
          </p15:clr>
        </p15:guide>
        <p15:guide id="3" pos="2880">
          <p15:clr>
            <a:srgbClr val="A4A3A4"/>
          </p15:clr>
        </p15:guide>
        <p15:guide id="4" pos="293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ferty, Jr. Vincent J., OIG DoD" initials="RJVJOD" lastIdx="25" clrIdx="0">
    <p:extLst>
      <p:ext uri="{19B8F6BF-5375-455C-9EA6-DF929625EA0E}">
        <p15:presenceInfo xmlns:p15="http://schemas.microsoft.com/office/powerpoint/2012/main" userId="S-1-5-21-1311976440-1880766582-930774774-11991" providerId="AD"/>
      </p:ext>
    </p:extLst>
  </p:cmAuthor>
  <p:cmAuthor id="2" name="Sharpless, Kenneth M., OIG DoD" initials="SKMOD" lastIdx="14" clrIdx="1">
    <p:extLst>
      <p:ext uri="{19B8F6BF-5375-455C-9EA6-DF929625EA0E}">
        <p15:presenceInfo xmlns:p15="http://schemas.microsoft.com/office/powerpoint/2012/main" userId="S-1-5-21-1311976440-1880766582-930774774-123751" providerId="AD"/>
      </p:ext>
    </p:extLst>
  </p:cmAuthor>
  <p:cmAuthor id="3" name="Eldridge, Joanne, OIG DoD" initials="JE" lastIdx="8" clrIdx="2">
    <p:extLst>
      <p:ext uri="{19B8F6BF-5375-455C-9EA6-DF929625EA0E}">
        <p15:presenceInfo xmlns:p15="http://schemas.microsoft.com/office/powerpoint/2012/main" userId="Eldridge, Joanne, OIG Do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011E41"/>
    <a:srgbClr val="0033CC"/>
    <a:srgbClr val="0071CE"/>
    <a:srgbClr val="AF85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9474" autoAdjust="0"/>
    <p:restoredTop sz="81985" autoAdjust="0"/>
  </p:normalViewPr>
  <p:slideViewPr>
    <p:cSldViewPr snapToGrid="0">
      <p:cViewPr varScale="1">
        <p:scale>
          <a:sx n="94" d="100"/>
          <a:sy n="94" d="100"/>
        </p:scale>
        <p:origin x="1938" y="66"/>
      </p:cViewPr>
      <p:guideLst>
        <p:guide orient="horz" pos="2447"/>
        <p:guide orient="horz" pos="1032"/>
        <p:guide pos="2880"/>
        <p:guide pos="2935"/>
      </p:guideLst>
    </p:cSldViewPr>
  </p:slideViewPr>
  <p:outlineViewPr>
    <p:cViewPr>
      <p:scale>
        <a:sx n="33" d="100"/>
        <a:sy n="33" d="100"/>
      </p:scale>
      <p:origin x="0" y="0"/>
    </p:cViewPr>
  </p:outlineViewPr>
  <p:notesTextViewPr>
    <p:cViewPr>
      <p:scale>
        <a:sx n="3" d="2"/>
        <a:sy n="3" d="2"/>
      </p:scale>
      <p:origin x="0" y="0"/>
    </p:cViewPr>
  </p:notesTextViewPr>
  <p:sorterViewPr>
    <p:cViewPr>
      <p:scale>
        <a:sx n="136" d="100"/>
        <a:sy n="136" d="100"/>
      </p:scale>
      <p:origin x="0" y="-52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E8DB11-62CA-4424-BB8B-31950C73CC11}" type="datetimeFigureOut">
              <a:rPr lang="en-US" smtClean="0"/>
              <a:t>5/12/2022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76A7D9-3FC8-4B4D-B677-2BEBA0381C26}" type="slidenum">
              <a:rPr lang="en-US" smtClean="0"/>
              <a:t>‹#›</a:t>
            </a:fld>
            <a:endParaRPr lang="en-US"/>
          </a:p>
        </p:txBody>
      </p:sp>
    </p:spTree>
    <p:extLst>
      <p:ext uri="{BB962C8B-B14F-4D97-AF65-F5344CB8AC3E}">
        <p14:creationId xmlns:p14="http://schemas.microsoft.com/office/powerpoint/2010/main" val="2448551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600" dirty="0" smtClean="0"/>
          </a:p>
        </p:txBody>
      </p:sp>
      <p:sp>
        <p:nvSpPr>
          <p:cNvPr id="4" name="Slide Number Placeholder 3"/>
          <p:cNvSpPr>
            <a:spLocks noGrp="1"/>
          </p:cNvSpPr>
          <p:nvPr>
            <p:ph type="sldNum" sz="quarter" idx="10"/>
          </p:nvPr>
        </p:nvSpPr>
        <p:spPr/>
        <p:txBody>
          <a:bodyPr/>
          <a:lstStyle/>
          <a:p>
            <a:fld id="{1A149BA6-5FCD-4458-97F3-40F0A5F26CF4}" type="slidenum">
              <a:rPr lang="en-US" smtClean="0"/>
              <a:t>13</a:t>
            </a:fld>
            <a:endParaRPr lang="en-US" dirty="0"/>
          </a:p>
        </p:txBody>
      </p:sp>
    </p:spTree>
    <p:extLst>
      <p:ext uri="{BB962C8B-B14F-4D97-AF65-F5344CB8AC3E}">
        <p14:creationId xmlns:p14="http://schemas.microsoft.com/office/powerpoint/2010/main" val="2241230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6A7D9-3FC8-4B4D-B677-2BEBA0381C26}" type="slidenum">
              <a:rPr lang="en-US" smtClean="0"/>
              <a:t>15</a:t>
            </a:fld>
            <a:endParaRPr lang="en-US"/>
          </a:p>
        </p:txBody>
      </p:sp>
    </p:spTree>
    <p:extLst>
      <p:ext uri="{BB962C8B-B14F-4D97-AF65-F5344CB8AC3E}">
        <p14:creationId xmlns:p14="http://schemas.microsoft.com/office/powerpoint/2010/main" val="2131550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6A7D9-3FC8-4B4D-B677-2BEBA0381C26}" type="slidenum">
              <a:rPr lang="en-US" smtClean="0"/>
              <a:t>20</a:t>
            </a:fld>
            <a:endParaRPr lang="en-US"/>
          </a:p>
        </p:txBody>
      </p:sp>
    </p:spTree>
    <p:extLst>
      <p:ext uri="{BB962C8B-B14F-4D97-AF65-F5344CB8AC3E}">
        <p14:creationId xmlns:p14="http://schemas.microsoft.com/office/powerpoint/2010/main" val="2597515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76A7D9-3FC8-4B4D-B677-2BEBA0381C26}" type="slidenum">
              <a:rPr lang="en-US" smtClean="0"/>
              <a:t>26</a:t>
            </a:fld>
            <a:endParaRPr lang="en-US"/>
          </a:p>
        </p:txBody>
      </p:sp>
    </p:spTree>
    <p:extLst>
      <p:ext uri="{BB962C8B-B14F-4D97-AF65-F5344CB8AC3E}">
        <p14:creationId xmlns:p14="http://schemas.microsoft.com/office/powerpoint/2010/main" val="19239466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3465" t="-42" r="3162" b="-1408"/>
          <a:stretch/>
        </p:blipFill>
        <p:spPr>
          <a:xfrm>
            <a:off x="0" y="-1"/>
            <a:ext cx="9144000" cy="6954474"/>
          </a:xfrm>
          <a:prstGeom prst="rect">
            <a:avLst/>
          </a:prstGeom>
        </p:spPr>
      </p:pic>
      <p:cxnSp>
        <p:nvCxnSpPr>
          <p:cNvPr id="20" name="Straight Connector 19"/>
          <p:cNvCxnSpPr/>
          <p:nvPr userDrawn="1"/>
        </p:nvCxnSpPr>
        <p:spPr>
          <a:xfrm>
            <a:off x="703277" y="5185094"/>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14837" y="4368567"/>
            <a:ext cx="9143999" cy="369332"/>
          </a:xfrm>
          <a:prstGeom prst="rect">
            <a:avLst/>
          </a:prstGeom>
          <a:noFill/>
        </p:spPr>
        <p:txBody>
          <a:bodyPr wrap="square" rtlCol="0">
            <a:spAutoFit/>
          </a:bodyPr>
          <a:lstStyle/>
          <a:p>
            <a:pPr algn="ctr"/>
            <a:r>
              <a:rPr lang="en-US" sz="1800" b="1" cap="all" spc="100" baseline="30000" dirty="0" smtClean="0">
                <a:solidFill>
                  <a:srgbClr val="011E41"/>
                </a:solidFill>
              </a:rPr>
              <a:t>Integrity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INDEPENDENCE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Excellence</a:t>
            </a:r>
            <a:endParaRPr lang="en-US" dirty="0" smtClean="0">
              <a:solidFill>
                <a:srgbClr val="011E41"/>
              </a:solidFill>
            </a:endParaRPr>
          </a:p>
        </p:txBody>
      </p:sp>
      <p:sp>
        <p:nvSpPr>
          <p:cNvPr id="2" name="Title 1"/>
          <p:cNvSpPr>
            <a:spLocks noGrp="1"/>
          </p:cNvSpPr>
          <p:nvPr>
            <p:ph type="ctrTitle"/>
          </p:nvPr>
        </p:nvSpPr>
        <p:spPr>
          <a:xfrm>
            <a:off x="685800" y="5181600"/>
            <a:ext cx="7772400" cy="1470025"/>
          </a:xfrm>
        </p:spPr>
        <p:txBody>
          <a:bodyPr anchor="t" anchorCtr="0">
            <a:normAutofit/>
          </a:bodyPr>
          <a:lstStyle>
            <a:lvl1pPr algn="l">
              <a:defRPr sz="4000" b="1" cap="all" baseline="0">
                <a:solidFill>
                  <a:srgbClr val="AF852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429000"/>
            <a:ext cx="7772400" cy="1752600"/>
          </a:xfrm>
        </p:spPr>
        <p:txBody>
          <a:bodyPr anchor="b" anchorCtr="0">
            <a:normAutofit/>
          </a:bodyPr>
          <a:lstStyle>
            <a:lvl1pPr marL="0" indent="0" algn="l">
              <a:buNone/>
              <a:defRPr sz="2000" cap="small"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Date Placeholder 24"/>
          <p:cNvSpPr>
            <a:spLocks noGrp="1"/>
          </p:cNvSpPr>
          <p:nvPr>
            <p:ph type="dt" sz="half" idx="15"/>
          </p:nvPr>
        </p:nvSpPr>
        <p:spPr>
          <a:xfrm>
            <a:off x="6333506" y="4816475"/>
            <a:ext cx="2133600" cy="365125"/>
          </a:xfrm>
          <a:prstGeom prst="rect">
            <a:avLst/>
          </a:prstGeom>
        </p:spPr>
        <p:txBody>
          <a:bodyPr/>
          <a:lstStyle>
            <a:lvl1pPr>
              <a:defRPr sz="1400">
                <a:solidFill>
                  <a:schemeClr val="bg1"/>
                </a:solidFill>
                <a:latin typeface="Cambria" panose="02040503050406030204" pitchFamily="18" charset="0"/>
              </a:defRPr>
            </a:lvl1pPr>
          </a:lstStyle>
          <a:p>
            <a:pPr algn="r"/>
            <a:endParaRPr lang="en-US" dirty="0"/>
          </a:p>
        </p:txBody>
      </p:sp>
    </p:spTree>
    <p:extLst>
      <p:ext uri="{BB962C8B-B14F-4D97-AF65-F5344CB8AC3E}">
        <p14:creationId xmlns:p14="http://schemas.microsoft.com/office/powerpoint/2010/main" val="2645118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4" name="Rounded Rectangle 3"/>
          <p:cNvSpPr/>
          <p:nvPr userDrawn="1"/>
        </p:nvSpPr>
        <p:spPr>
          <a:xfrm>
            <a:off x="338666" y="3611475"/>
            <a:ext cx="8504643" cy="2326929"/>
          </a:xfrm>
          <a:prstGeom prst="roundRect">
            <a:avLst>
              <a:gd name="adj" fmla="val 803"/>
            </a:avLst>
          </a:prstGeom>
          <a:solidFill>
            <a:srgbClr val="F2F2F2">
              <a:alpha val="74902"/>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4572000" y="1400814"/>
            <a:ext cx="0" cy="2113324"/>
          </a:xfrm>
          <a:prstGeom prst="line">
            <a:avLst/>
          </a:prstGeom>
          <a:ln>
            <a:solidFill>
              <a:srgbClr val="AF852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76200" y="3514138"/>
            <a:ext cx="8961120" cy="0"/>
          </a:xfrm>
          <a:prstGeom prst="line">
            <a:avLst/>
          </a:prstGeom>
          <a:ln w="12700">
            <a:solidFill>
              <a:srgbClr val="AF8520"/>
            </a:solidFill>
          </a:ln>
        </p:spPr>
        <p:style>
          <a:lnRef idx="1">
            <a:schemeClr val="accent1"/>
          </a:lnRef>
          <a:fillRef idx="0">
            <a:schemeClr val="accent1"/>
          </a:fillRef>
          <a:effectRef idx="0">
            <a:schemeClr val="accent1"/>
          </a:effectRef>
          <a:fontRef idx="minor">
            <a:schemeClr val="tx1"/>
          </a:fontRef>
        </p:style>
      </p:cxnSp>
      <p:sp>
        <p:nvSpPr>
          <p:cNvPr id="10" name="Text Placeholder 10"/>
          <p:cNvSpPr>
            <a:spLocks noGrp="1"/>
          </p:cNvSpPr>
          <p:nvPr>
            <p:ph type="body" sz="quarter" idx="14"/>
          </p:nvPr>
        </p:nvSpPr>
        <p:spPr>
          <a:xfrm>
            <a:off x="385625" y="3580111"/>
            <a:ext cx="8375650" cy="2301144"/>
          </a:xfrm>
        </p:spPr>
        <p:txBody>
          <a:bodyPr/>
          <a:lstStyle>
            <a:lvl1pPr marL="0" indent="0" algn="ctr">
              <a:buNone/>
              <a:defRPr sz="1800" b="1" u="sng">
                <a:solidFill>
                  <a:srgbClr val="0070C0"/>
                </a:solidFill>
              </a:defRPr>
            </a:lvl1pPr>
            <a:lvl2pPr marL="400050" indent="-285750">
              <a:defRPr sz="1600"/>
            </a:lvl2pPr>
            <a:lvl3pPr marL="742950" indent="-285750">
              <a:defRPr sz="1600"/>
            </a:lvl3pPr>
            <a:lvl4pPr marL="1085850" indent="-285750">
              <a:defRPr sz="1600"/>
            </a:lvl4pPr>
            <a:lvl5pPr marL="1428750" indent="-285750">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7"/>
          <p:cNvSpPr>
            <a:spLocks noGrp="1"/>
          </p:cNvSpPr>
          <p:nvPr>
            <p:ph type="body" sz="quarter" idx="19"/>
          </p:nvPr>
        </p:nvSpPr>
        <p:spPr>
          <a:xfrm>
            <a:off x="462618" y="1344562"/>
            <a:ext cx="3963987" cy="2163762"/>
          </a:xfrm>
        </p:spPr>
        <p:txBody>
          <a:bodyPr>
            <a:normAutofit/>
          </a:bodyPr>
          <a:lstStyle>
            <a:lvl1pPr marL="0" indent="0">
              <a:buFontTx/>
              <a:buNone/>
              <a:defRPr sz="1800"/>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7"/>
          <p:cNvSpPr>
            <a:spLocks noGrp="1"/>
          </p:cNvSpPr>
          <p:nvPr>
            <p:ph type="body" sz="quarter" idx="20"/>
          </p:nvPr>
        </p:nvSpPr>
        <p:spPr>
          <a:xfrm>
            <a:off x="4659313" y="1350376"/>
            <a:ext cx="3963987" cy="2163762"/>
          </a:xfrm>
        </p:spPr>
        <p:txBody>
          <a:bodyPr>
            <a:normAutofit/>
          </a:bodyPr>
          <a:lstStyle>
            <a:lvl1pPr marL="0" indent="0">
              <a:buFontTx/>
              <a:buNone/>
              <a:defRPr sz="1800"/>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422826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366559"/>
            <a:ext cx="5111750" cy="4624534"/>
          </a:xfrm>
        </p:spPr>
        <p:txBody>
          <a:bodyPr/>
          <a:lstStyle>
            <a:lvl1pPr>
              <a:defRPr sz="20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366559"/>
            <a:ext cx="3008313" cy="4624534"/>
          </a:xfrm>
        </p:spPr>
        <p:txBody>
          <a:bodyPr/>
          <a:lstStyle>
            <a:lvl1pPr marL="0" indent="0">
              <a:buNone/>
              <a:defRPr sz="1400">
                <a:solidFill>
                  <a:srgbClr val="011E4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15696632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userDrawn="1"/>
        </p:nvSpPr>
        <p:spPr>
          <a:xfrm>
            <a:off x="1" y="0"/>
            <a:ext cx="9144000" cy="18959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463812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3465" t="-42" r="3162" b="-1408"/>
          <a:stretch/>
        </p:blipFill>
        <p:spPr>
          <a:xfrm>
            <a:off x="0" y="-1"/>
            <a:ext cx="9144000" cy="6954474"/>
          </a:xfrm>
          <a:prstGeom prst="rect">
            <a:avLst/>
          </a:prstGeom>
        </p:spPr>
      </p:pic>
      <p:cxnSp>
        <p:nvCxnSpPr>
          <p:cNvPr id="20" name="Straight Connector 19"/>
          <p:cNvCxnSpPr/>
          <p:nvPr userDrawn="1"/>
        </p:nvCxnSpPr>
        <p:spPr>
          <a:xfrm>
            <a:off x="703277" y="5185094"/>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14837" y="4368567"/>
            <a:ext cx="9143999" cy="369332"/>
          </a:xfrm>
          <a:prstGeom prst="rect">
            <a:avLst/>
          </a:prstGeom>
          <a:noFill/>
        </p:spPr>
        <p:txBody>
          <a:bodyPr wrap="square" rtlCol="0">
            <a:spAutoFit/>
          </a:bodyPr>
          <a:lstStyle/>
          <a:p>
            <a:pPr algn="ctr"/>
            <a:r>
              <a:rPr lang="en-US" sz="1800" b="1" cap="all" spc="100" baseline="30000" dirty="0" smtClean="0">
                <a:solidFill>
                  <a:srgbClr val="011E41"/>
                </a:solidFill>
              </a:rPr>
              <a:t>Integrity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INDEPENDENCE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Excellence</a:t>
            </a:r>
            <a:endParaRPr lang="en-US" dirty="0" smtClean="0">
              <a:solidFill>
                <a:srgbClr val="011E41"/>
              </a:solidFill>
            </a:endParaRPr>
          </a:p>
        </p:txBody>
      </p:sp>
      <p:sp>
        <p:nvSpPr>
          <p:cNvPr id="2" name="Title 1"/>
          <p:cNvSpPr>
            <a:spLocks noGrp="1"/>
          </p:cNvSpPr>
          <p:nvPr>
            <p:ph type="ctrTitle"/>
          </p:nvPr>
        </p:nvSpPr>
        <p:spPr>
          <a:xfrm>
            <a:off x="685800" y="5181600"/>
            <a:ext cx="7772400" cy="1470025"/>
          </a:xfrm>
        </p:spPr>
        <p:txBody>
          <a:bodyPr anchor="t" anchorCtr="0">
            <a:normAutofit/>
          </a:bodyPr>
          <a:lstStyle>
            <a:lvl1pPr algn="l">
              <a:defRPr sz="4000" b="1" cap="all" baseline="0">
                <a:solidFill>
                  <a:srgbClr val="AF852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429000"/>
            <a:ext cx="7772400" cy="1752600"/>
          </a:xfrm>
        </p:spPr>
        <p:txBody>
          <a:bodyPr anchor="b" anchorCtr="0">
            <a:normAutofit/>
          </a:bodyPr>
          <a:lstStyle>
            <a:lvl1pPr marL="0" indent="0" algn="l">
              <a:buNone/>
              <a:defRPr sz="2000" cap="small"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5" name="Date Placeholder 24"/>
          <p:cNvSpPr>
            <a:spLocks noGrp="1"/>
          </p:cNvSpPr>
          <p:nvPr>
            <p:ph type="dt" sz="half" idx="15"/>
          </p:nvPr>
        </p:nvSpPr>
        <p:spPr>
          <a:xfrm>
            <a:off x="6333506" y="4816475"/>
            <a:ext cx="2133600" cy="365125"/>
          </a:xfrm>
          <a:prstGeom prst="rect">
            <a:avLst/>
          </a:prstGeom>
        </p:spPr>
        <p:txBody>
          <a:bodyPr/>
          <a:lstStyle>
            <a:lvl1pPr>
              <a:defRPr sz="1400">
                <a:solidFill>
                  <a:schemeClr val="bg1"/>
                </a:solidFill>
                <a:latin typeface="Cambria" panose="02040503050406030204" pitchFamily="18" charset="0"/>
              </a:defRPr>
            </a:lvl1pPr>
          </a:lstStyle>
          <a:p>
            <a:pPr algn="r"/>
            <a:endParaRPr lang="en-US" dirty="0"/>
          </a:p>
        </p:txBody>
      </p:sp>
    </p:spTree>
    <p:extLst>
      <p:ext uri="{BB962C8B-B14F-4D97-AF65-F5344CB8AC3E}">
        <p14:creationId xmlns:p14="http://schemas.microsoft.com/office/powerpoint/2010/main" val="39006090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5/12/2022</a:t>
            </a:fld>
            <a:endParaRPr lang="en-US"/>
          </a:p>
        </p:txBody>
      </p:sp>
      <p:sp>
        <p:nvSpPr>
          <p:cNvPr id="4" name="Holder 4"/>
          <p:cNvSpPr>
            <a:spLocks noGrp="1"/>
          </p:cNvSpPr>
          <p:nvPr>
            <p:ph type="sldNum" sz="quarter" idx="7"/>
          </p:nvPr>
        </p:nvSpPr>
        <p:spPr/>
        <p:txBody>
          <a:bodyPr lIns="0" tIns="0" rIns="0" bIns="0"/>
          <a:lstStyle>
            <a:lvl1pPr>
              <a:defRPr sz="1169" b="0" i="0">
                <a:solidFill>
                  <a:srgbClr val="3D3D3D"/>
                </a:solidFill>
                <a:latin typeface="Calibri"/>
                <a:cs typeface="Calibri"/>
              </a:defRPr>
            </a:lvl1pPr>
          </a:lstStyle>
          <a:p>
            <a:pPr marL="24737">
              <a:lnSpc>
                <a:spcPts val="1208"/>
              </a:lnSpc>
            </a:pPr>
            <a:fld id="{81D60167-4931-47E6-BA6A-407CBD079E47}" type="slidenum">
              <a:rPr lang="en-US" smtClean="0"/>
              <a:pPr marL="24737">
                <a:lnSpc>
                  <a:spcPts val="1208"/>
                </a:lnSpc>
              </a:pPr>
              <a:t>‹#›</a:t>
            </a:fld>
            <a:endParaRPr lang="en-US" dirty="0"/>
          </a:p>
        </p:txBody>
      </p:sp>
    </p:spTree>
    <p:extLst>
      <p:ext uri="{BB962C8B-B14F-4D97-AF65-F5344CB8AC3E}">
        <p14:creationId xmlns:p14="http://schemas.microsoft.com/office/powerpoint/2010/main" val="3396137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3465" t="-42" r="3162" b="-1408"/>
          <a:stretch/>
        </p:blipFill>
        <p:spPr>
          <a:xfrm>
            <a:off x="0" y="-1"/>
            <a:ext cx="9144000" cy="6954474"/>
          </a:xfrm>
          <a:prstGeom prst="rect">
            <a:avLst/>
          </a:prstGeom>
        </p:spPr>
      </p:pic>
      <p:cxnSp>
        <p:nvCxnSpPr>
          <p:cNvPr id="20" name="Straight Connector 19"/>
          <p:cNvCxnSpPr/>
          <p:nvPr userDrawn="1"/>
        </p:nvCxnSpPr>
        <p:spPr>
          <a:xfrm>
            <a:off x="703277" y="5185094"/>
            <a:ext cx="7772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14837" y="4368567"/>
            <a:ext cx="9143999" cy="369332"/>
          </a:xfrm>
          <a:prstGeom prst="rect">
            <a:avLst/>
          </a:prstGeom>
          <a:noFill/>
        </p:spPr>
        <p:txBody>
          <a:bodyPr wrap="square" rtlCol="0">
            <a:spAutoFit/>
          </a:bodyPr>
          <a:lstStyle/>
          <a:p>
            <a:pPr algn="ctr"/>
            <a:r>
              <a:rPr lang="en-US" sz="1800" b="1" cap="all" spc="100" baseline="30000" dirty="0" smtClean="0">
                <a:solidFill>
                  <a:srgbClr val="011E41"/>
                </a:solidFill>
              </a:rPr>
              <a:t>Integrity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INDEPENDENCE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Excellence</a:t>
            </a:r>
            <a:endParaRPr lang="en-US" dirty="0" smtClean="0">
              <a:solidFill>
                <a:srgbClr val="011E41"/>
              </a:solidFill>
            </a:endParaRPr>
          </a:p>
        </p:txBody>
      </p:sp>
      <p:sp>
        <p:nvSpPr>
          <p:cNvPr id="2" name="Title 1"/>
          <p:cNvSpPr>
            <a:spLocks noGrp="1"/>
          </p:cNvSpPr>
          <p:nvPr>
            <p:ph type="ctrTitle"/>
          </p:nvPr>
        </p:nvSpPr>
        <p:spPr>
          <a:xfrm>
            <a:off x="685800" y="5181600"/>
            <a:ext cx="7772400" cy="1470025"/>
          </a:xfrm>
        </p:spPr>
        <p:txBody>
          <a:bodyPr anchor="t" anchorCtr="0">
            <a:normAutofit/>
          </a:bodyPr>
          <a:lstStyle>
            <a:lvl1pPr algn="l">
              <a:defRPr sz="4000" b="1" cap="all" baseline="0">
                <a:solidFill>
                  <a:srgbClr val="AF852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429000"/>
            <a:ext cx="7772400" cy="1752600"/>
          </a:xfrm>
        </p:spPr>
        <p:txBody>
          <a:bodyPr anchor="b" anchorCtr="0">
            <a:normAutofit/>
          </a:bodyPr>
          <a:lstStyle>
            <a:lvl1pPr marL="0" indent="0" algn="l">
              <a:buNone/>
              <a:defRPr sz="2000" cap="small"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Date Placeholder 24"/>
          <p:cNvSpPr>
            <a:spLocks noGrp="1"/>
          </p:cNvSpPr>
          <p:nvPr>
            <p:ph type="dt" sz="half" idx="15"/>
          </p:nvPr>
        </p:nvSpPr>
        <p:spPr>
          <a:xfrm>
            <a:off x="6333506" y="4816475"/>
            <a:ext cx="2133600" cy="365125"/>
          </a:xfrm>
          <a:prstGeom prst="rect">
            <a:avLst/>
          </a:prstGeom>
        </p:spPr>
        <p:txBody>
          <a:bodyPr/>
          <a:lstStyle>
            <a:lvl1pPr>
              <a:defRPr sz="1400">
                <a:solidFill>
                  <a:schemeClr val="bg1"/>
                </a:solidFill>
                <a:latin typeface="Cambria" panose="02040503050406030204" pitchFamily="18" charset="0"/>
              </a:defRPr>
            </a:lvl1pPr>
          </a:lstStyle>
          <a:p>
            <a:pPr algn="r"/>
            <a:endParaRPr lang="en-US" dirty="0"/>
          </a:p>
        </p:txBody>
      </p:sp>
    </p:spTree>
    <p:extLst>
      <p:ext uri="{BB962C8B-B14F-4D97-AF65-F5344CB8AC3E}">
        <p14:creationId xmlns:p14="http://schemas.microsoft.com/office/powerpoint/2010/main" val="20327279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6" name="Footer Placeholder 25"/>
          <p:cNvSpPr>
            <a:spLocks noGrp="1"/>
          </p:cNvSpPr>
          <p:nvPr>
            <p:ph type="ftr" sz="quarter" idx="16"/>
          </p:nvPr>
        </p:nvSpPr>
        <p:spPr/>
        <p:txBody>
          <a:bodyPr/>
          <a:lstStyle/>
          <a:p>
            <a:endParaRPr lang="en-US" dirty="0"/>
          </a:p>
        </p:txBody>
      </p:sp>
      <p:sp>
        <p:nvSpPr>
          <p:cNvPr id="2" name="Title 1"/>
          <p:cNvSpPr>
            <a:spLocks noGrp="1"/>
          </p:cNvSpPr>
          <p:nvPr>
            <p:ph type="ctrTitle"/>
          </p:nvPr>
        </p:nvSpPr>
        <p:spPr>
          <a:xfrm>
            <a:off x="685800" y="3581400"/>
            <a:ext cx="7772400" cy="1470025"/>
          </a:xfrm>
        </p:spPr>
        <p:txBody>
          <a:bodyPr anchor="t" anchorCtr="0">
            <a:normAutofit/>
          </a:bodyPr>
          <a:lstStyle>
            <a:lvl1pPr algn="l">
              <a:defRPr sz="4000" b="1" cap="all" baseline="0">
                <a:solidFill>
                  <a:srgbClr val="011E4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1828800"/>
            <a:ext cx="7772400" cy="1752600"/>
          </a:xfrm>
        </p:spPr>
        <p:txBody>
          <a:bodyPr anchor="b" anchorCtr="0">
            <a:normAutofit/>
          </a:bodyPr>
          <a:lstStyle>
            <a:lvl1pPr marL="0" indent="0" algn="l">
              <a:buNone/>
              <a:defRPr sz="2000" cap="small" baseline="0">
                <a:solidFill>
                  <a:srgbClr val="AF852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Rectangle 6"/>
          <p:cNvSpPr/>
          <p:nvPr userDrawn="1"/>
        </p:nvSpPr>
        <p:spPr>
          <a:xfrm>
            <a:off x="0" y="0"/>
            <a:ext cx="9220200" cy="1295400"/>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24740" y="5591299"/>
            <a:ext cx="9220200" cy="1295400"/>
          </a:xfrm>
          <a:prstGeom prst="rect">
            <a:avLst/>
          </a:prstGeom>
          <a:solidFill>
            <a:srgbClr val="AF8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524069" y="152969"/>
            <a:ext cx="1446662" cy="1446662"/>
            <a:chOff x="381569" y="152969"/>
            <a:chExt cx="1446662" cy="1446662"/>
          </a:xfrm>
        </p:grpSpPr>
        <p:sp>
          <p:nvSpPr>
            <p:cNvPr id="10" name="Oval 9"/>
            <p:cNvSpPr/>
            <p:nvPr userDrawn="1"/>
          </p:nvSpPr>
          <p:spPr>
            <a:xfrm>
              <a:off x="381569" y="152969"/>
              <a:ext cx="1446662" cy="1446662"/>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228600"/>
              <a:ext cx="1295400" cy="1295400"/>
            </a:xfrm>
            <a:prstGeom prst="rect">
              <a:avLst/>
            </a:prstGeom>
          </p:spPr>
        </p:pic>
      </p:grpSp>
      <p:grpSp>
        <p:nvGrpSpPr>
          <p:cNvPr id="12" name="Group 11"/>
          <p:cNvGrpSpPr/>
          <p:nvPr userDrawn="1"/>
        </p:nvGrpSpPr>
        <p:grpSpPr>
          <a:xfrm>
            <a:off x="5690005" y="359696"/>
            <a:ext cx="4114800" cy="722066"/>
            <a:chOff x="5690005" y="359696"/>
            <a:chExt cx="4114800" cy="722066"/>
          </a:xfrm>
        </p:grpSpPr>
        <p:sp>
          <p:nvSpPr>
            <p:cNvPr id="13" name="TextBox 12"/>
            <p:cNvSpPr txBox="1"/>
            <p:nvPr userDrawn="1"/>
          </p:nvSpPr>
          <p:spPr>
            <a:xfrm>
              <a:off x="5690005" y="359696"/>
              <a:ext cx="4114800" cy="538609"/>
            </a:xfrm>
            <a:prstGeom prst="rect">
              <a:avLst/>
            </a:prstGeom>
            <a:noFill/>
          </p:spPr>
          <p:txBody>
            <a:bodyPr wrap="square" rtlCol="0">
              <a:spAutoFit/>
            </a:bodyPr>
            <a:lstStyle/>
            <a:p>
              <a:r>
                <a:rPr lang="en-US" sz="2900" cap="small" spc="80" baseline="0" dirty="0" smtClean="0">
                  <a:solidFill>
                    <a:schemeClr val="bg1"/>
                  </a:solidFill>
                  <a:latin typeface="Cambria" pitchFamily="18" charset="0"/>
                </a:rPr>
                <a:t>Inspector General</a:t>
              </a:r>
              <a:endParaRPr lang="en-US" sz="2900" cap="small" spc="80" baseline="0" dirty="0">
                <a:solidFill>
                  <a:schemeClr val="bg1"/>
                </a:solidFill>
                <a:latin typeface="Cambria" pitchFamily="18" charset="0"/>
              </a:endParaRPr>
            </a:p>
          </p:txBody>
        </p:sp>
        <p:cxnSp>
          <p:nvCxnSpPr>
            <p:cNvPr id="14" name="Straight Connector 13"/>
            <p:cNvCxnSpPr/>
            <p:nvPr userDrawn="1"/>
          </p:nvCxnSpPr>
          <p:spPr>
            <a:xfrm>
              <a:off x="5791200" y="820152"/>
              <a:ext cx="2971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6981138" y="820152"/>
              <a:ext cx="2057400" cy="261610"/>
            </a:xfrm>
            <a:prstGeom prst="rect">
              <a:avLst/>
            </a:prstGeom>
            <a:noFill/>
          </p:spPr>
          <p:txBody>
            <a:bodyPr wrap="square" rtlCol="0">
              <a:spAutoFit/>
            </a:bodyPr>
            <a:lstStyle/>
            <a:p>
              <a:r>
                <a:rPr lang="en-US" sz="1050" i="1" cap="none" spc="50" baseline="0" dirty="0" smtClean="0">
                  <a:solidFill>
                    <a:schemeClr val="bg1"/>
                  </a:solidFill>
                  <a:latin typeface="Cambria" pitchFamily="18" charset="0"/>
                </a:rPr>
                <a:t>U.S. Department of Defense</a:t>
              </a:r>
              <a:endParaRPr lang="en-US" sz="1050" i="1" cap="none" spc="50" baseline="0" dirty="0">
                <a:solidFill>
                  <a:schemeClr val="bg1"/>
                </a:solidFill>
                <a:latin typeface="Cambria" pitchFamily="18" charset="0"/>
              </a:endParaRPr>
            </a:p>
          </p:txBody>
        </p:sp>
      </p:grpSp>
      <p:sp>
        <p:nvSpPr>
          <p:cNvPr id="16" name="TextBox 15"/>
          <p:cNvSpPr txBox="1"/>
          <p:nvPr userDrawn="1"/>
        </p:nvSpPr>
        <p:spPr>
          <a:xfrm>
            <a:off x="0" y="6496786"/>
            <a:ext cx="9143999" cy="369332"/>
          </a:xfrm>
          <a:prstGeom prst="rect">
            <a:avLst/>
          </a:prstGeom>
          <a:noFill/>
        </p:spPr>
        <p:txBody>
          <a:bodyPr wrap="square" rtlCol="0">
            <a:spAutoFit/>
          </a:bodyPr>
          <a:lstStyle/>
          <a:p>
            <a:pPr algn="ctr"/>
            <a:r>
              <a:rPr lang="en-US" sz="1800" b="1" cap="all" spc="100" baseline="30000" dirty="0" smtClean="0">
                <a:solidFill>
                  <a:srgbClr val="011E41"/>
                </a:solidFill>
              </a:rPr>
              <a:t>Integrity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INDEPENDENCE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Excellence</a:t>
            </a:r>
            <a:endParaRPr lang="en-US" dirty="0" smtClean="0">
              <a:solidFill>
                <a:srgbClr val="011E41"/>
              </a:solidFill>
            </a:endParaRPr>
          </a:p>
        </p:txBody>
      </p:sp>
      <p:sp>
        <p:nvSpPr>
          <p:cNvPr id="17" name="Slide Number Placeholder 2"/>
          <p:cNvSpPr txBox="1">
            <a:spLocks/>
          </p:cNvSpPr>
          <p:nvPr userDrawn="1"/>
        </p:nvSpPr>
        <p:spPr>
          <a:xfrm>
            <a:off x="7214259" y="6523037"/>
            <a:ext cx="1795154"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5" name="Date Placeholder 24"/>
          <p:cNvSpPr>
            <a:spLocks noGrp="1"/>
          </p:cNvSpPr>
          <p:nvPr>
            <p:ph type="dt" sz="half" idx="15"/>
          </p:nvPr>
        </p:nvSpPr>
        <p:spPr>
          <a:xfrm>
            <a:off x="6333506" y="3216275"/>
            <a:ext cx="2133600" cy="365125"/>
          </a:xfrm>
          <a:prstGeom prst="rect">
            <a:avLst/>
          </a:prstGeom>
        </p:spPr>
        <p:txBody>
          <a:bodyPr/>
          <a:lstStyle>
            <a:lvl1pPr>
              <a:defRPr sz="1400">
                <a:solidFill>
                  <a:srgbClr val="AF8520"/>
                </a:solidFill>
                <a:latin typeface="Cambria" panose="02040503050406030204" pitchFamily="18" charset="0"/>
              </a:defRPr>
            </a:lvl1pPr>
          </a:lstStyle>
          <a:p>
            <a:pPr algn="r"/>
            <a:endParaRPr lang="en-US" dirty="0"/>
          </a:p>
        </p:txBody>
      </p:sp>
      <p:cxnSp>
        <p:nvCxnSpPr>
          <p:cNvPr id="29" name="Straight Connector 28"/>
          <p:cNvCxnSpPr/>
          <p:nvPr userDrawn="1"/>
        </p:nvCxnSpPr>
        <p:spPr>
          <a:xfrm>
            <a:off x="685800" y="3581400"/>
            <a:ext cx="7772400" cy="0"/>
          </a:xfrm>
          <a:prstGeom prst="line">
            <a:avLst/>
          </a:prstGeom>
          <a:ln w="12700">
            <a:solidFill>
              <a:srgbClr val="011E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65909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26" name="Footer Placeholder 25"/>
          <p:cNvSpPr>
            <a:spLocks noGrp="1"/>
          </p:cNvSpPr>
          <p:nvPr>
            <p:ph type="ftr" sz="quarter" idx="16"/>
          </p:nvPr>
        </p:nvSpPr>
        <p:spPr/>
        <p:txBody>
          <a:bodyPr/>
          <a:lstStyle/>
          <a:p>
            <a:endParaRPr lang="en-US" dirty="0"/>
          </a:p>
        </p:txBody>
      </p:sp>
      <p:sp>
        <p:nvSpPr>
          <p:cNvPr id="2" name="Title 1"/>
          <p:cNvSpPr>
            <a:spLocks noGrp="1"/>
          </p:cNvSpPr>
          <p:nvPr>
            <p:ph type="ctrTitle"/>
          </p:nvPr>
        </p:nvSpPr>
        <p:spPr>
          <a:xfrm>
            <a:off x="685800" y="3581400"/>
            <a:ext cx="7772400" cy="1470025"/>
          </a:xfrm>
        </p:spPr>
        <p:txBody>
          <a:bodyPr anchor="t" anchorCtr="0">
            <a:normAutofit/>
          </a:bodyPr>
          <a:lstStyle>
            <a:lvl1pPr algn="l">
              <a:defRPr sz="4000" b="1" cap="all" baseline="0">
                <a:solidFill>
                  <a:srgbClr val="011E4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1828800"/>
            <a:ext cx="7772400" cy="1752600"/>
          </a:xfrm>
        </p:spPr>
        <p:txBody>
          <a:bodyPr anchor="b" anchorCtr="0">
            <a:normAutofit/>
          </a:bodyPr>
          <a:lstStyle>
            <a:lvl1pPr marL="0" indent="0" algn="l">
              <a:buNone/>
              <a:defRPr sz="2000" cap="small" baseline="0">
                <a:solidFill>
                  <a:srgbClr val="AF852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grpSp>
        <p:nvGrpSpPr>
          <p:cNvPr id="9" name="Group 8"/>
          <p:cNvGrpSpPr/>
          <p:nvPr userDrawn="1"/>
        </p:nvGrpSpPr>
        <p:grpSpPr>
          <a:xfrm>
            <a:off x="524069" y="152969"/>
            <a:ext cx="1446662" cy="1446662"/>
            <a:chOff x="381569" y="152969"/>
            <a:chExt cx="1446662" cy="1446662"/>
          </a:xfrm>
        </p:grpSpPr>
        <p:sp>
          <p:nvSpPr>
            <p:cNvPr id="10" name="Oval 9"/>
            <p:cNvSpPr/>
            <p:nvPr userDrawn="1"/>
          </p:nvSpPr>
          <p:spPr>
            <a:xfrm>
              <a:off x="381569" y="152969"/>
              <a:ext cx="1446662" cy="1446662"/>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228600"/>
              <a:ext cx="1295400" cy="1295400"/>
            </a:xfrm>
            <a:prstGeom prst="rect">
              <a:avLst/>
            </a:prstGeom>
          </p:spPr>
        </p:pic>
      </p:grpSp>
      <p:grpSp>
        <p:nvGrpSpPr>
          <p:cNvPr id="12" name="Group 11"/>
          <p:cNvGrpSpPr/>
          <p:nvPr userDrawn="1"/>
        </p:nvGrpSpPr>
        <p:grpSpPr>
          <a:xfrm>
            <a:off x="5690005" y="359696"/>
            <a:ext cx="4114800" cy="722066"/>
            <a:chOff x="5690005" y="359696"/>
            <a:chExt cx="4114800" cy="722066"/>
          </a:xfrm>
        </p:grpSpPr>
        <p:sp>
          <p:nvSpPr>
            <p:cNvPr id="13" name="TextBox 12"/>
            <p:cNvSpPr txBox="1"/>
            <p:nvPr userDrawn="1"/>
          </p:nvSpPr>
          <p:spPr>
            <a:xfrm>
              <a:off x="5690005" y="359696"/>
              <a:ext cx="4114800" cy="538609"/>
            </a:xfrm>
            <a:prstGeom prst="rect">
              <a:avLst/>
            </a:prstGeom>
            <a:noFill/>
          </p:spPr>
          <p:txBody>
            <a:bodyPr wrap="square" rtlCol="0">
              <a:spAutoFit/>
            </a:bodyPr>
            <a:lstStyle/>
            <a:p>
              <a:r>
                <a:rPr lang="en-US" sz="2900" cap="small" spc="80" baseline="0" dirty="0" smtClean="0">
                  <a:solidFill>
                    <a:srgbClr val="011E41"/>
                  </a:solidFill>
                  <a:latin typeface="Cambria" pitchFamily="18" charset="0"/>
                </a:rPr>
                <a:t>Inspector General</a:t>
              </a:r>
              <a:endParaRPr lang="en-US" sz="2900" cap="small" spc="80" baseline="0" dirty="0">
                <a:solidFill>
                  <a:srgbClr val="011E41"/>
                </a:solidFill>
                <a:latin typeface="Cambria" pitchFamily="18" charset="0"/>
              </a:endParaRPr>
            </a:p>
          </p:txBody>
        </p:sp>
        <p:cxnSp>
          <p:nvCxnSpPr>
            <p:cNvPr id="14" name="Straight Connector 13"/>
            <p:cNvCxnSpPr/>
            <p:nvPr userDrawn="1"/>
          </p:nvCxnSpPr>
          <p:spPr>
            <a:xfrm>
              <a:off x="5791200" y="820152"/>
              <a:ext cx="2971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6981138" y="820152"/>
              <a:ext cx="2057400" cy="261610"/>
            </a:xfrm>
            <a:prstGeom prst="rect">
              <a:avLst/>
            </a:prstGeom>
            <a:noFill/>
          </p:spPr>
          <p:txBody>
            <a:bodyPr wrap="square" rtlCol="0">
              <a:spAutoFit/>
            </a:bodyPr>
            <a:lstStyle/>
            <a:p>
              <a:r>
                <a:rPr lang="en-US" sz="1050" i="1" cap="none" spc="50" baseline="0" dirty="0" smtClean="0">
                  <a:solidFill>
                    <a:srgbClr val="011E41"/>
                  </a:solidFill>
                  <a:latin typeface="Cambria" pitchFamily="18" charset="0"/>
                </a:rPr>
                <a:t>U.S. Department of Defense</a:t>
              </a:r>
              <a:endParaRPr lang="en-US" sz="1050" i="1" cap="none" spc="50" baseline="0" dirty="0">
                <a:solidFill>
                  <a:srgbClr val="011E41"/>
                </a:solidFill>
                <a:latin typeface="Cambria" pitchFamily="18" charset="0"/>
              </a:endParaRPr>
            </a:p>
          </p:txBody>
        </p:sp>
      </p:grpSp>
      <p:sp>
        <p:nvSpPr>
          <p:cNvPr id="16" name="TextBox 15"/>
          <p:cNvSpPr txBox="1"/>
          <p:nvPr userDrawn="1"/>
        </p:nvSpPr>
        <p:spPr>
          <a:xfrm>
            <a:off x="0" y="6496786"/>
            <a:ext cx="9143999" cy="369332"/>
          </a:xfrm>
          <a:prstGeom prst="rect">
            <a:avLst/>
          </a:prstGeom>
          <a:noFill/>
        </p:spPr>
        <p:txBody>
          <a:bodyPr wrap="square" rtlCol="0">
            <a:spAutoFit/>
          </a:bodyPr>
          <a:lstStyle/>
          <a:p>
            <a:pPr algn="ctr"/>
            <a:r>
              <a:rPr lang="en-US" sz="1800" b="1" cap="all" spc="100" baseline="30000" dirty="0" smtClean="0">
                <a:solidFill>
                  <a:srgbClr val="011E41"/>
                </a:solidFill>
              </a:rPr>
              <a:t>Integrity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INDEPENDENCE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Excellence</a:t>
            </a:r>
            <a:endParaRPr lang="en-US" dirty="0" smtClean="0">
              <a:solidFill>
                <a:srgbClr val="011E41"/>
              </a:solidFill>
            </a:endParaRPr>
          </a:p>
        </p:txBody>
      </p:sp>
      <p:sp>
        <p:nvSpPr>
          <p:cNvPr id="17" name="Slide Number Placeholder 2"/>
          <p:cNvSpPr txBox="1">
            <a:spLocks/>
          </p:cNvSpPr>
          <p:nvPr userDrawn="1"/>
        </p:nvSpPr>
        <p:spPr>
          <a:xfrm>
            <a:off x="7214259" y="6523037"/>
            <a:ext cx="1795154"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011E41"/>
              </a:solidFill>
            </a:endParaRPr>
          </a:p>
        </p:txBody>
      </p:sp>
      <p:sp>
        <p:nvSpPr>
          <p:cNvPr id="25" name="Date Placeholder 24"/>
          <p:cNvSpPr>
            <a:spLocks noGrp="1"/>
          </p:cNvSpPr>
          <p:nvPr>
            <p:ph type="dt" sz="half" idx="15"/>
          </p:nvPr>
        </p:nvSpPr>
        <p:spPr>
          <a:xfrm>
            <a:off x="6333506" y="3216275"/>
            <a:ext cx="2133600" cy="365125"/>
          </a:xfrm>
          <a:prstGeom prst="rect">
            <a:avLst/>
          </a:prstGeom>
        </p:spPr>
        <p:txBody>
          <a:bodyPr/>
          <a:lstStyle>
            <a:lvl1pPr>
              <a:defRPr sz="1400">
                <a:solidFill>
                  <a:srgbClr val="AF8520"/>
                </a:solidFill>
                <a:latin typeface="Cambria" panose="02040503050406030204" pitchFamily="18" charset="0"/>
              </a:defRPr>
            </a:lvl1pPr>
          </a:lstStyle>
          <a:p>
            <a:pPr algn="r"/>
            <a:endParaRPr lang="en-US" dirty="0"/>
          </a:p>
        </p:txBody>
      </p:sp>
      <p:cxnSp>
        <p:nvCxnSpPr>
          <p:cNvPr id="29" name="Straight Connector 28"/>
          <p:cNvCxnSpPr/>
          <p:nvPr userDrawn="1"/>
        </p:nvCxnSpPr>
        <p:spPr>
          <a:xfrm>
            <a:off x="685800" y="3581400"/>
            <a:ext cx="7772400" cy="0"/>
          </a:xfrm>
          <a:prstGeom prst="line">
            <a:avLst/>
          </a:prstGeom>
          <a:ln w="12700">
            <a:solidFill>
              <a:srgbClr val="011E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1900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11E4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309249"/>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872242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8" name="Content Placeholder 3"/>
          <p:cNvSpPr>
            <a:spLocks noGrp="1"/>
          </p:cNvSpPr>
          <p:nvPr>
            <p:ph sz="half" idx="13"/>
          </p:nvPr>
        </p:nvSpPr>
        <p:spPr>
          <a:xfrm>
            <a:off x="457200" y="1390430"/>
            <a:ext cx="4040188" cy="3951288"/>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5"/>
          <p:cNvSpPr>
            <a:spLocks noGrp="1"/>
          </p:cNvSpPr>
          <p:nvPr>
            <p:ph sz="quarter" idx="4"/>
          </p:nvPr>
        </p:nvSpPr>
        <p:spPr>
          <a:xfrm>
            <a:off x="4645025" y="1390430"/>
            <a:ext cx="4041775" cy="3951288"/>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123657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6" name="Footer Placeholder 25"/>
          <p:cNvSpPr>
            <a:spLocks noGrp="1"/>
          </p:cNvSpPr>
          <p:nvPr>
            <p:ph type="ftr" sz="quarter" idx="16"/>
          </p:nvPr>
        </p:nvSpPr>
        <p:spPr>
          <a:xfrm>
            <a:off x="5791200" y="1295400"/>
            <a:ext cx="2895600" cy="264760"/>
          </a:xfrm>
        </p:spPr>
        <p:txBody>
          <a:bodyPr/>
          <a:lstStyle/>
          <a:p>
            <a:endParaRPr lang="en-US" dirty="0"/>
          </a:p>
        </p:txBody>
      </p:sp>
      <p:sp>
        <p:nvSpPr>
          <p:cNvPr id="2" name="Title 1"/>
          <p:cNvSpPr>
            <a:spLocks noGrp="1"/>
          </p:cNvSpPr>
          <p:nvPr>
            <p:ph type="ctrTitle"/>
          </p:nvPr>
        </p:nvSpPr>
        <p:spPr>
          <a:xfrm>
            <a:off x="685800" y="3581400"/>
            <a:ext cx="7772400" cy="1470025"/>
          </a:xfrm>
        </p:spPr>
        <p:txBody>
          <a:bodyPr anchor="t" anchorCtr="0">
            <a:normAutofit/>
          </a:bodyPr>
          <a:lstStyle>
            <a:lvl1pPr algn="l">
              <a:defRPr sz="4000" b="1" cap="all" baseline="0">
                <a:solidFill>
                  <a:srgbClr val="011E4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1828800"/>
            <a:ext cx="7772400" cy="1752600"/>
          </a:xfrm>
        </p:spPr>
        <p:txBody>
          <a:bodyPr anchor="b" anchorCtr="0">
            <a:normAutofit/>
          </a:bodyPr>
          <a:lstStyle>
            <a:lvl1pPr marL="0" indent="0" algn="l">
              <a:buNone/>
              <a:defRPr sz="2000" cap="small" baseline="0">
                <a:solidFill>
                  <a:srgbClr val="AF852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Rectangle 6"/>
          <p:cNvSpPr/>
          <p:nvPr userDrawn="1"/>
        </p:nvSpPr>
        <p:spPr>
          <a:xfrm>
            <a:off x="0" y="0"/>
            <a:ext cx="9220200" cy="1295400"/>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24740" y="5591299"/>
            <a:ext cx="9220200" cy="1295400"/>
          </a:xfrm>
          <a:prstGeom prst="rect">
            <a:avLst/>
          </a:prstGeom>
          <a:solidFill>
            <a:srgbClr val="AF8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524069" y="152969"/>
            <a:ext cx="1446662" cy="1446662"/>
            <a:chOff x="381569" y="152969"/>
            <a:chExt cx="1446662" cy="1446662"/>
          </a:xfrm>
        </p:grpSpPr>
        <p:sp>
          <p:nvSpPr>
            <p:cNvPr id="10" name="Oval 9"/>
            <p:cNvSpPr/>
            <p:nvPr userDrawn="1"/>
          </p:nvSpPr>
          <p:spPr>
            <a:xfrm>
              <a:off x="381569" y="152969"/>
              <a:ext cx="1446662" cy="1446662"/>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228600"/>
              <a:ext cx="1295400" cy="1295400"/>
            </a:xfrm>
            <a:prstGeom prst="rect">
              <a:avLst/>
            </a:prstGeom>
          </p:spPr>
        </p:pic>
      </p:grpSp>
      <p:grpSp>
        <p:nvGrpSpPr>
          <p:cNvPr id="12" name="Group 11"/>
          <p:cNvGrpSpPr/>
          <p:nvPr userDrawn="1"/>
        </p:nvGrpSpPr>
        <p:grpSpPr>
          <a:xfrm>
            <a:off x="5690005" y="359696"/>
            <a:ext cx="4114800" cy="722066"/>
            <a:chOff x="5690005" y="359696"/>
            <a:chExt cx="4114800" cy="722066"/>
          </a:xfrm>
        </p:grpSpPr>
        <p:sp>
          <p:nvSpPr>
            <p:cNvPr id="13" name="TextBox 12"/>
            <p:cNvSpPr txBox="1"/>
            <p:nvPr userDrawn="1"/>
          </p:nvSpPr>
          <p:spPr>
            <a:xfrm>
              <a:off x="5690005" y="359696"/>
              <a:ext cx="4114800" cy="538609"/>
            </a:xfrm>
            <a:prstGeom prst="rect">
              <a:avLst/>
            </a:prstGeom>
            <a:noFill/>
          </p:spPr>
          <p:txBody>
            <a:bodyPr wrap="square" rtlCol="0">
              <a:spAutoFit/>
            </a:bodyPr>
            <a:lstStyle/>
            <a:p>
              <a:r>
                <a:rPr lang="en-US" sz="2900" cap="small" spc="80" baseline="0" dirty="0" smtClean="0">
                  <a:solidFill>
                    <a:schemeClr val="bg1"/>
                  </a:solidFill>
                  <a:latin typeface="Cambria" pitchFamily="18" charset="0"/>
                </a:rPr>
                <a:t>Inspector General</a:t>
              </a:r>
              <a:endParaRPr lang="en-US" sz="2900" cap="small" spc="80" baseline="0" dirty="0">
                <a:solidFill>
                  <a:schemeClr val="bg1"/>
                </a:solidFill>
                <a:latin typeface="Cambria" pitchFamily="18" charset="0"/>
              </a:endParaRPr>
            </a:p>
          </p:txBody>
        </p:sp>
        <p:cxnSp>
          <p:nvCxnSpPr>
            <p:cNvPr id="14" name="Straight Connector 13"/>
            <p:cNvCxnSpPr/>
            <p:nvPr userDrawn="1"/>
          </p:nvCxnSpPr>
          <p:spPr>
            <a:xfrm>
              <a:off x="5791200" y="820152"/>
              <a:ext cx="2971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6981138" y="820152"/>
              <a:ext cx="2057400" cy="261610"/>
            </a:xfrm>
            <a:prstGeom prst="rect">
              <a:avLst/>
            </a:prstGeom>
            <a:noFill/>
          </p:spPr>
          <p:txBody>
            <a:bodyPr wrap="square" rtlCol="0">
              <a:spAutoFit/>
            </a:bodyPr>
            <a:lstStyle/>
            <a:p>
              <a:r>
                <a:rPr lang="en-US" sz="1050" i="1" cap="none" spc="50" baseline="0" dirty="0" smtClean="0">
                  <a:solidFill>
                    <a:schemeClr val="bg1"/>
                  </a:solidFill>
                  <a:latin typeface="Cambria" pitchFamily="18" charset="0"/>
                </a:rPr>
                <a:t>U.S. Department of Defense</a:t>
              </a:r>
              <a:endParaRPr lang="en-US" sz="1050" i="1" cap="none" spc="50" baseline="0" dirty="0">
                <a:solidFill>
                  <a:schemeClr val="bg1"/>
                </a:solidFill>
                <a:latin typeface="Cambria" pitchFamily="18" charset="0"/>
              </a:endParaRPr>
            </a:p>
          </p:txBody>
        </p:sp>
      </p:grpSp>
      <p:sp>
        <p:nvSpPr>
          <p:cNvPr id="16" name="TextBox 15"/>
          <p:cNvSpPr txBox="1"/>
          <p:nvPr userDrawn="1"/>
        </p:nvSpPr>
        <p:spPr>
          <a:xfrm>
            <a:off x="0" y="6496786"/>
            <a:ext cx="9143999" cy="369332"/>
          </a:xfrm>
          <a:prstGeom prst="rect">
            <a:avLst/>
          </a:prstGeom>
          <a:noFill/>
        </p:spPr>
        <p:txBody>
          <a:bodyPr wrap="square" rtlCol="0">
            <a:spAutoFit/>
          </a:bodyPr>
          <a:lstStyle/>
          <a:p>
            <a:pPr algn="ctr"/>
            <a:r>
              <a:rPr lang="en-US" sz="1800" b="1" cap="all" spc="100" baseline="30000" dirty="0" smtClean="0">
                <a:solidFill>
                  <a:srgbClr val="011E41"/>
                </a:solidFill>
              </a:rPr>
              <a:t>Integrity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INDEPENDENCE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Excellence</a:t>
            </a:r>
            <a:endParaRPr lang="en-US" dirty="0" smtClean="0">
              <a:solidFill>
                <a:srgbClr val="011E41"/>
              </a:solidFill>
            </a:endParaRPr>
          </a:p>
        </p:txBody>
      </p:sp>
      <p:sp>
        <p:nvSpPr>
          <p:cNvPr id="17" name="Slide Number Placeholder 2"/>
          <p:cNvSpPr txBox="1">
            <a:spLocks/>
          </p:cNvSpPr>
          <p:nvPr userDrawn="1"/>
        </p:nvSpPr>
        <p:spPr>
          <a:xfrm>
            <a:off x="7214259" y="6523037"/>
            <a:ext cx="1795154"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5" name="Date Placeholder 24"/>
          <p:cNvSpPr>
            <a:spLocks noGrp="1"/>
          </p:cNvSpPr>
          <p:nvPr>
            <p:ph type="dt" sz="half" idx="15"/>
          </p:nvPr>
        </p:nvSpPr>
        <p:spPr>
          <a:xfrm>
            <a:off x="6333506" y="3216275"/>
            <a:ext cx="2133600" cy="365125"/>
          </a:xfrm>
          <a:prstGeom prst="rect">
            <a:avLst/>
          </a:prstGeom>
        </p:spPr>
        <p:txBody>
          <a:bodyPr/>
          <a:lstStyle>
            <a:lvl1pPr>
              <a:defRPr sz="1400">
                <a:solidFill>
                  <a:srgbClr val="AF8520"/>
                </a:solidFill>
                <a:latin typeface="Cambria" panose="02040503050406030204" pitchFamily="18" charset="0"/>
              </a:defRPr>
            </a:lvl1pPr>
          </a:lstStyle>
          <a:p>
            <a:pPr algn="r"/>
            <a:endParaRPr lang="en-US" dirty="0"/>
          </a:p>
        </p:txBody>
      </p:sp>
      <p:cxnSp>
        <p:nvCxnSpPr>
          <p:cNvPr id="29" name="Straight Connector 28"/>
          <p:cNvCxnSpPr/>
          <p:nvPr userDrawn="1"/>
        </p:nvCxnSpPr>
        <p:spPr>
          <a:xfrm>
            <a:off x="685800" y="3581400"/>
            <a:ext cx="7772400" cy="0"/>
          </a:xfrm>
          <a:prstGeom prst="line">
            <a:avLst/>
          </a:prstGeom>
          <a:ln w="12700">
            <a:solidFill>
              <a:srgbClr val="011E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0939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45488"/>
            <a:ext cx="4040188" cy="639762"/>
          </a:xfrm>
        </p:spPr>
        <p:txBody>
          <a:bodyPr anchor="b">
            <a:normAutofit/>
          </a:bodyPr>
          <a:lstStyle>
            <a:lvl1pPr marL="0" indent="0">
              <a:buNone/>
              <a:defRPr sz="2000" b="1">
                <a:solidFill>
                  <a:srgbClr val="011E4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85250"/>
            <a:ext cx="4040188" cy="3951288"/>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45488"/>
            <a:ext cx="4041775" cy="639762"/>
          </a:xfrm>
        </p:spPr>
        <p:txBody>
          <a:bodyPr anchor="b">
            <a:normAutofit/>
          </a:bodyPr>
          <a:lstStyle>
            <a:lvl1pPr marL="0" indent="0">
              <a:buNone/>
              <a:defRPr sz="2000" b="1">
                <a:solidFill>
                  <a:srgbClr val="011E4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785250"/>
            <a:ext cx="4041775" cy="3951288"/>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320503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80767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cxnSp>
        <p:nvCxnSpPr>
          <p:cNvPr id="11" name="Straight Connector 10"/>
          <p:cNvCxnSpPr/>
          <p:nvPr userDrawn="1"/>
        </p:nvCxnSpPr>
        <p:spPr>
          <a:xfrm>
            <a:off x="76200" y="3514138"/>
            <a:ext cx="8961120" cy="0"/>
          </a:xfrm>
          <a:prstGeom prst="line">
            <a:avLst/>
          </a:prstGeom>
          <a:ln w="12700">
            <a:solidFill>
              <a:srgbClr val="AF852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4572000" y="1418359"/>
            <a:ext cx="0" cy="4785014"/>
          </a:xfrm>
          <a:prstGeom prst="line">
            <a:avLst/>
          </a:prstGeom>
          <a:ln w="12700">
            <a:solidFill>
              <a:srgbClr val="AF8520"/>
            </a:solidFill>
          </a:ln>
        </p:spPr>
        <p:style>
          <a:lnRef idx="1">
            <a:schemeClr val="accent1"/>
          </a:lnRef>
          <a:fillRef idx="0">
            <a:schemeClr val="accent1"/>
          </a:fillRef>
          <a:effectRef idx="0">
            <a:schemeClr val="accent1"/>
          </a:effectRef>
          <a:fontRef idx="minor">
            <a:schemeClr val="tx1"/>
          </a:fontRef>
        </p:style>
      </p:cxnSp>
      <p:sp>
        <p:nvSpPr>
          <p:cNvPr id="20" name="Text Placeholder 7"/>
          <p:cNvSpPr>
            <a:spLocks noGrp="1"/>
          </p:cNvSpPr>
          <p:nvPr>
            <p:ph type="body" sz="quarter" idx="19"/>
          </p:nvPr>
        </p:nvSpPr>
        <p:spPr>
          <a:xfrm>
            <a:off x="462618" y="1339367"/>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7"/>
          <p:cNvSpPr>
            <a:spLocks noGrp="1"/>
          </p:cNvSpPr>
          <p:nvPr>
            <p:ph type="body" sz="quarter" idx="23"/>
          </p:nvPr>
        </p:nvSpPr>
        <p:spPr>
          <a:xfrm>
            <a:off x="462618" y="3625368"/>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7"/>
          <p:cNvSpPr>
            <a:spLocks noGrp="1"/>
          </p:cNvSpPr>
          <p:nvPr>
            <p:ph type="body" sz="quarter" idx="24"/>
          </p:nvPr>
        </p:nvSpPr>
        <p:spPr>
          <a:xfrm>
            <a:off x="4659313" y="1341112"/>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 Placeholder 7"/>
          <p:cNvSpPr>
            <a:spLocks noGrp="1"/>
          </p:cNvSpPr>
          <p:nvPr>
            <p:ph type="body" sz="quarter" idx="25"/>
          </p:nvPr>
        </p:nvSpPr>
        <p:spPr>
          <a:xfrm>
            <a:off x="4659313" y="3627113"/>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27647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5" name="Rounded Rectangle 14"/>
          <p:cNvSpPr/>
          <p:nvPr userDrawn="1"/>
        </p:nvSpPr>
        <p:spPr>
          <a:xfrm>
            <a:off x="338666" y="3611475"/>
            <a:ext cx="8504643" cy="2326929"/>
          </a:xfrm>
          <a:prstGeom prst="roundRect">
            <a:avLst>
              <a:gd name="adj" fmla="val 803"/>
            </a:avLst>
          </a:prstGeom>
          <a:solidFill>
            <a:srgbClr val="F2F2F2">
              <a:alpha val="74902"/>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9" name="Rounded Rectangle 8"/>
          <p:cNvSpPr/>
          <p:nvPr userDrawn="1"/>
        </p:nvSpPr>
        <p:spPr>
          <a:xfrm>
            <a:off x="4659313" y="1418358"/>
            <a:ext cx="4267200" cy="2031423"/>
          </a:xfrm>
          <a:prstGeom prst="roundRect">
            <a:avLst>
              <a:gd name="adj" fmla="val 801"/>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p:cNvSpPr>
            <a:spLocks noGrp="1"/>
          </p:cNvSpPr>
          <p:nvPr>
            <p:ph type="body" sz="quarter" idx="14"/>
          </p:nvPr>
        </p:nvSpPr>
        <p:spPr>
          <a:xfrm>
            <a:off x="385625" y="3580111"/>
            <a:ext cx="8375650" cy="2301144"/>
          </a:xfrm>
        </p:spPr>
        <p:txBody>
          <a:bodyPr/>
          <a:lstStyle>
            <a:lvl1pPr marL="0" indent="0" algn="ctr">
              <a:buNone/>
              <a:defRPr sz="1800" b="1" u="sng">
                <a:solidFill>
                  <a:srgbClr val="0070C0"/>
                </a:solidFill>
              </a:defRPr>
            </a:lvl1pPr>
            <a:lvl2pPr marL="400050" indent="-285750">
              <a:defRPr sz="1600"/>
            </a:lvl2pPr>
            <a:lvl3pPr marL="742950" indent="-285750">
              <a:defRPr sz="1600"/>
            </a:lvl3pPr>
            <a:lvl4pPr marL="1085850" indent="-285750">
              <a:defRPr sz="1600"/>
            </a:lvl4pPr>
            <a:lvl5pPr marL="1428750" indent="-285750">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2" name="Straight Connector 11"/>
          <p:cNvCxnSpPr/>
          <p:nvPr userDrawn="1"/>
        </p:nvCxnSpPr>
        <p:spPr>
          <a:xfrm>
            <a:off x="76200" y="3514138"/>
            <a:ext cx="8961120" cy="0"/>
          </a:xfrm>
          <a:prstGeom prst="line">
            <a:avLst/>
          </a:prstGeom>
          <a:ln w="12700">
            <a:solidFill>
              <a:srgbClr val="AF852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4572000" y="1418359"/>
            <a:ext cx="0" cy="2095779"/>
          </a:xfrm>
          <a:prstGeom prst="line">
            <a:avLst/>
          </a:prstGeom>
          <a:ln w="12700">
            <a:solidFill>
              <a:srgbClr val="AF8520"/>
            </a:solidFill>
          </a:ln>
        </p:spPr>
        <p:style>
          <a:lnRef idx="1">
            <a:schemeClr val="accent1"/>
          </a:lnRef>
          <a:fillRef idx="0">
            <a:schemeClr val="accent1"/>
          </a:fillRef>
          <a:effectRef idx="0">
            <a:schemeClr val="accent1"/>
          </a:effectRef>
          <a:fontRef idx="minor">
            <a:schemeClr val="tx1"/>
          </a:fontRef>
        </p:style>
      </p:cxnSp>
      <p:sp>
        <p:nvSpPr>
          <p:cNvPr id="16" name="Text Placeholder 7"/>
          <p:cNvSpPr>
            <a:spLocks noGrp="1"/>
          </p:cNvSpPr>
          <p:nvPr>
            <p:ph type="body" sz="quarter" idx="19"/>
          </p:nvPr>
        </p:nvSpPr>
        <p:spPr>
          <a:xfrm>
            <a:off x="462618" y="1386122"/>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Content Placeholder 6"/>
          <p:cNvSpPr>
            <a:spLocks noGrp="1"/>
          </p:cNvSpPr>
          <p:nvPr>
            <p:ph sz="quarter" idx="12"/>
          </p:nvPr>
        </p:nvSpPr>
        <p:spPr>
          <a:xfrm>
            <a:off x="4752254" y="1386758"/>
            <a:ext cx="3962400" cy="1930400"/>
          </a:xfrm>
        </p:spPr>
        <p:txBody>
          <a:bodyPr>
            <a:normAutofit/>
          </a:bodyPr>
          <a:lstStyle>
            <a:lvl1pPr marL="0" indent="0">
              <a:buNone/>
              <a:defRPr sz="1800" b="1">
                <a:solidFill>
                  <a:srgbClr val="0070C0"/>
                </a:solidFill>
              </a:defRPr>
            </a:lvl1pPr>
          </a:lstStyle>
          <a:p>
            <a:pPr lvl="0"/>
            <a:r>
              <a:rPr lang="en-US" dirty="0" smtClean="0"/>
              <a:t>Click to edit Master text styles</a:t>
            </a:r>
          </a:p>
        </p:txBody>
      </p:sp>
    </p:spTree>
    <p:extLst>
      <p:ext uri="{BB962C8B-B14F-4D97-AF65-F5344CB8AC3E}">
        <p14:creationId xmlns:p14="http://schemas.microsoft.com/office/powerpoint/2010/main" val="18692219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5406" cy="867853"/>
          </a:xfrm>
        </p:spPr>
        <p:txBody>
          <a:bodyPr anchor="b">
            <a:normAutofit/>
          </a:bodyPr>
          <a:lstStyle>
            <a:lvl1pPr algn="l">
              <a:defRPr sz="3600" b="0">
                <a:solidFill>
                  <a:srgbClr val="011E4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1387339"/>
            <a:ext cx="5111750" cy="4624534"/>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387339"/>
            <a:ext cx="3008313" cy="4624534"/>
          </a:xfrm>
        </p:spPr>
        <p:txBody>
          <a:bodyPr/>
          <a:lstStyle>
            <a:lvl1pPr marL="0" indent="0">
              <a:buNone/>
              <a:defRPr sz="1400">
                <a:solidFill>
                  <a:srgbClr val="011E4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625376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userDrawn="1"/>
        </p:nvSpPr>
        <p:spPr>
          <a:xfrm>
            <a:off x="1" y="0"/>
            <a:ext cx="9144000" cy="18959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11000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26" name="Footer Placeholder 25"/>
          <p:cNvSpPr>
            <a:spLocks noGrp="1"/>
          </p:cNvSpPr>
          <p:nvPr>
            <p:ph type="ftr" sz="quarter" idx="16"/>
          </p:nvPr>
        </p:nvSpPr>
        <p:spPr/>
        <p:txBody>
          <a:bodyPr/>
          <a:lstStyle/>
          <a:p>
            <a:endParaRPr lang="en-US" dirty="0"/>
          </a:p>
        </p:txBody>
      </p:sp>
      <p:sp>
        <p:nvSpPr>
          <p:cNvPr id="2" name="Title 1"/>
          <p:cNvSpPr>
            <a:spLocks noGrp="1"/>
          </p:cNvSpPr>
          <p:nvPr>
            <p:ph type="ctrTitle"/>
          </p:nvPr>
        </p:nvSpPr>
        <p:spPr>
          <a:xfrm>
            <a:off x="685800" y="3581400"/>
            <a:ext cx="7772400" cy="1470025"/>
          </a:xfrm>
        </p:spPr>
        <p:txBody>
          <a:bodyPr anchor="t" anchorCtr="0">
            <a:normAutofit/>
          </a:bodyPr>
          <a:lstStyle>
            <a:lvl1pPr algn="l">
              <a:defRPr sz="4000" b="1" cap="all" baseline="0">
                <a:solidFill>
                  <a:srgbClr val="011E4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1828800"/>
            <a:ext cx="7772400" cy="1752600"/>
          </a:xfrm>
        </p:spPr>
        <p:txBody>
          <a:bodyPr anchor="b" anchorCtr="0">
            <a:normAutofit/>
          </a:bodyPr>
          <a:lstStyle>
            <a:lvl1pPr marL="0" indent="0" algn="l">
              <a:buNone/>
              <a:defRPr sz="2000" cap="small" baseline="0">
                <a:solidFill>
                  <a:srgbClr val="AF852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grpSp>
        <p:nvGrpSpPr>
          <p:cNvPr id="9" name="Group 8"/>
          <p:cNvGrpSpPr/>
          <p:nvPr userDrawn="1"/>
        </p:nvGrpSpPr>
        <p:grpSpPr>
          <a:xfrm>
            <a:off x="524069" y="152969"/>
            <a:ext cx="1446662" cy="1446662"/>
            <a:chOff x="381569" y="152969"/>
            <a:chExt cx="1446662" cy="1446662"/>
          </a:xfrm>
        </p:grpSpPr>
        <p:sp>
          <p:nvSpPr>
            <p:cNvPr id="10" name="Oval 9"/>
            <p:cNvSpPr/>
            <p:nvPr userDrawn="1"/>
          </p:nvSpPr>
          <p:spPr>
            <a:xfrm>
              <a:off x="381569" y="152969"/>
              <a:ext cx="1446662" cy="1446662"/>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228600"/>
              <a:ext cx="1295400" cy="1295400"/>
            </a:xfrm>
            <a:prstGeom prst="rect">
              <a:avLst/>
            </a:prstGeom>
          </p:spPr>
        </p:pic>
      </p:grpSp>
      <p:grpSp>
        <p:nvGrpSpPr>
          <p:cNvPr id="12" name="Group 11"/>
          <p:cNvGrpSpPr/>
          <p:nvPr userDrawn="1"/>
        </p:nvGrpSpPr>
        <p:grpSpPr>
          <a:xfrm>
            <a:off x="5690005" y="359696"/>
            <a:ext cx="4114800" cy="722066"/>
            <a:chOff x="5690005" y="359696"/>
            <a:chExt cx="4114800" cy="722066"/>
          </a:xfrm>
        </p:grpSpPr>
        <p:sp>
          <p:nvSpPr>
            <p:cNvPr id="13" name="TextBox 12"/>
            <p:cNvSpPr txBox="1"/>
            <p:nvPr userDrawn="1"/>
          </p:nvSpPr>
          <p:spPr>
            <a:xfrm>
              <a:off x="5690005" y="359696"/>
              <a:ext cx="4114800" cy="538609"/>
            </a:xfrm>
            <a:prstGeom prst="rect">
              <a:avLst/>
            </a:prstGeom>
            <a:noFill/>
          </p:spPr>
          <p:txBody>
            <a:bodyPr wrap="square" rtlCol="0">
              <a:spAutoFit/>
            </a:bodyPr>
            <a:lstStyle/>
            <a:p>
              <a:r>
                <a:rPr lang="en-US" sz="2900" cap="small" spc="80" baseline="0" dirty="0" smtClean="0">
                  <a:solidFill>
                    <a:srgbClr val="011E41"/>
                  </a:solidFill>
                  <a:latin typeface="Cambria" pitchFamily="18" charset="0"/>
                </a:rPr>
                <a:t>Inspector General</a:t>
              </a:r>
              <a:endParaRPr lang="en-US" sz="2900" cap="small" spc="80" baseline="0" dirty="0">
                <a:solidFill>
                  <a:srgbClr val="011E41"/>
                </a:solidFill>
                <a:latin typeface="Cambria" pitchFamily="18" charset="0"/>
              </a:endParaRPr>
            </a:p>
          </p:txBody>
        </p:sp>
        <p:cxnSp>
          <p:nvCxnSpPr>
            <p:cNvPr id="14" name="Straight Connector 13"/>
            <p:cNvCxnSpPr/>
            <p:nvPr userDrawn="1"/>
          </p:nvCxnSpPr>
          <p:spPr>
            <a:xfrm>
              <a:off x="5791200" y="820152"/>
              <a:ext cx="2971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6981138" y="820152"/>
              <a:ext cx="2057400" cy="261610"/>
            </a:xfrm>
            <a:prstGeom prst="rect">
              <a:avLst/>
            </a:prstGeom>
            <a:noFill/>
          </p:spPr>
          <p:txBody>
            <a:bodyPr wrap="square" rtlCol="0">
              <a:spAutoFit/>
            </a:bodyPr>
            <a:lstStyle/>
            <a:p>
              <a:r>
                <a:rPr lang="en-US" sz="1050" i="1" cap="none" spc="50" baseline="0" dirty="0" smtClean="0">
                  <a:solidFill>
                    <a:srgbClr val="011E41"/>
                  </a:solidFill>
                  <a:latin typeface="Cambria" pitchFamily="18" charset="0"/>
                </a:rPr>
                <a:t>U.S. Department of Defense</a:t>
              </a:r>
              <a:endParaRPr lang="en-US" sz="1050" i="1" cap="none" spc="50" baseline="0" dirty="0">
                <a:solidFill>
                  <a:srgbClr val="011E41"/>
                </a:solidFill>
                <a:latin typeface="Cambria" pitchFamily="18" charset="0"/>
              </a:endParaRPr>
            </a:p>
          </p:txBody>
        </p:sp>
      </p:grpSp>
      <p:sp>
        <p:nvSpPr>
          <p:cNvPr id="16" name="TextBox 15"/>
          <p:cNvSpPr txBox="1"/>
          <p:nvPr userDrawn="1"/>
        </p:nvSpPr>
        <p:spPr>
          <a:xfrm>
            <a:off x="0" y="6496786"/>
            <a:ext cx="9143999" cy="369332"/>
          </a:xfrm>
          <a:prstGeom prst="rect">
            <a:avLst/>
          </a:prstGeom>
          <a:noFill/>
        </p:spPr>
        <p:txBody>
          <a:bodyPr wrap="square" rtlCol="0">
            <a:spAutoFit/>
          </a:bodyPr>
          <a:lstStyle/>
          <a:p>
            <a:pPr algn="ctr"/>
            <a:r>
              <a:rPr lang="en-US" sz="1800" b="1" cap="all" spc="100" baseline="30000" dirty="0" smtClean="0">
                <a:solidFill>
                  <a:srgbClr val="011E41"/>
                </a:solidFill>
              </a:rPr>
              <a:t>Integrity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INDEPENDENCE </a:t>
            </a:r>
            <a:r>
              <a:rPr lang="en-US" sz="1800" b="1" cap="all" spc="100" baseline="30000" dirty="0" smtClean="0">
                <a:solidFill>
                  <a:srgbClr val="011E41"/>
                </a:solidFill>
                <a:latin typeface="Wingdings" pitchFamily="2" charset="2"/>
              </a:rPr>
              <a:t>«</a:t>
            </a:r>
            <a:r>
              <a:rPr lang="en-US" sz="1800" b="1" cap="all" spc="100" baseline="30000" dirty="0" smtClean="0">
                <a:solidFill>
                  <a:srgbClr val="011E41"/>
                </a:solidFill>
              </a:rPr>
              <a:t> Excellence</a:t>
            </a:r>
            <a:endParaRPr lang="en-US" dirty="0" smtClean="0">
              <a:solidFill>
                <a:srgbClr val="011E41"/>
              </a:solidFill>
            </a:endParaRPr>
          </a:p>
        </p:txBody>
      </p:sp>
      <p:sp>
        <p:nvSpPr>
          <p:cNvPr id="17" name="Slide Number Placeholder 2"/>
          <p:cNvSpPr txBox="1">
            <a:spLocks/>
          </p:cNvSpPr>
          <p:nvPr userDrawn="1"/>
        </p:nvSpPr>
        <p:spPr>
          <a:xfrm>
            <a:off x="7214259" y="6523037"/>
            <a:ext cx="1795154"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srgbClr val="011E41"/>
              </a:solidFill>
            </a:endParaRPr>
          </a:p>
        </p:txBody>
      </p:sp>
      <p:sp>
        <p:nvSpPr>
          <p:cNvPr id="25" name="Date Placeholder 24"/>
          <p:cNvSpPr>
            <a:spLocks noGrp="1"/>
          </p:cNvSpPr>
          <p:nvPr>
            <p:ph type="dt" sz="half" idx="15"/>
          </p:nvPr>
        </p:nvSpPr>
        <p:spPr>
          <a:xfrm>
            <a:off x="6333506" y="3216275"/>
            <a:ext cx="2133600" cy="365125"/>
          </a:xfrm>
          <a:prstGeom prst="rect">
            <a:avLst/>
          </a:prstGeom>
        </p:spPr>
        <p:txBody>
          <a:bodyPr/>
          <a:lstStyle>
            <a:lvl1pPr>
              <a:defRPr sz="1400">
                <a:solidFill>
                  <a:srgbClr val="AF8520"/>
                </a:solidFill>
                <a:latin typeface="Cambria" panose="02040503050406030204" pitchFamily="18" charset="0"/>
              </a:defRPr>
            </a:lvl1pPr>
          </a:lstStyle>
          <a:p>
            <a:pPr algn="r"/>
            <a:endParaRPr lang="en-US" dirty="0"/>
          </a:p>
        </p:txBody>
      </p:sp>
      <p:cxnSp>
        <p:nvCxnSpPr>
          <p:cNvPr id="29" name="Straight Connector 28"/>
          <p:cNvCxnSpPr/>
          <p:nvPr userDrawn="1"/>
        </p:nvCxnSpPr>
        <p:spPr>
          <a:xfrm>
            <a:off x="685800" y="3581400"/>
            <a:ext cx="7772400" cy="0"/>
          </a:xfrm>
          <a:prstGeom prst="line">
            <a:avLst/>
          </a:prstGeom>
          <a:ln w="12700">
            <a:solidFill>
              <a:srgbClr val="011E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105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11E4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000"/>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388194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314475"/>
            <a:ext cx="40386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14475"/>
            <a:ext cx="40386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378667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683"/>
            <a:ext cx="4040188" cy="639762"/>
          </a:xfrm>
        </p:spPr>
        <p:txBody>
          <a:bodyPr anchor="b">
            <a:normAutofit/>
          </a:bodyPr>
          <a:lstStyle>
            <a:lvl1pPr marL="0" indent="0">
              <a:buNone/>
              <a:defRPr sz="1800" b="1">
                <a:solidFill>
                  <a:srgbClr val="011E4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90445"/>
            <a:ext cx="4040188" cy="3951288"/>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50683"/>
            <a:ext cx="4041775" cy="639762"/>
          </a:xfrm>
        </p:spPr>
        <p:txBody>
          <a:bodyPr anchor="b">
            <a:normAutofit/>
          </a:bodyPr>
          <a:lstStyle>
            <a:lvl1pPr marL="0" indent="0">
              <a:buNone/>
              <a:defRPr sz="1800" b="1">
                <a:solidFill>
                  <a:srgbClr val="011E4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90445"/>
            <a:ext cx="4041775" cy="3951288"/>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00825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940844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a:xfrm>
            <a:off x="5791200" y="1146598"/>
            <a:ext cx="2895600" cy="264760"/>
          </a:xfrm>
        </p:spPr>
        <p:txBody>
          <a:bodyPr/>
          <a:lstStyle/>
          <a:p>
            <a:endParaRPr lang="en-US"/>
          </a:p>
        </p:txBody>
      </p:sp>
      <p:sp>
        <p:nvSpPr>
          <p:cNvPr id="4" name="Footer Placeholder 2"/>
          <p:cNvSpPr txBox="1">
            <a:spLocks/>
          </p:cNvSpPr>
          <p:nvPr userDrawn="1"/>
        </p:nvSpPr>
        <p:spPr>
          <a:xfrm>
            <a:off x="5334000" y="1146597"/>
            <a:ext cx="3352800" cy="301203"/>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endParaRPr lang="en-US" dirty="0">
              <a:solidFill>
                <a:prstClr val="black">
                  <a:tint val="95000"/>
                </a:prstClr>
              </a:solidFill>
            </a:endParaRPr>
          </a:p>
        </p:txBody>
      </p:sp>
      <p:cxnSp>
        <p:nvCxnSpPr>
          <p:cNvPr id="5" name="Straight Connector 4"/>
          <p:cNvCxnSpPr/>
          <p:nvPr userDrawn="1"/>
        </p:nvCxnSpPr>
        <p:spPr>
          <a:xfrm>
            <a:off x="76200" y="3514138"/>
            <a:ext cx="8961120" cy="0"/>
          </a:xfrm>
          <a:prstGeom prst="line">
            <a:avLst/>
          </a:prstGeom>
          <a:ln w="12700">
            <a:solidFill>
              <a:srgbClr val="AF852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4572000" y="1418359"/>
            <a:ext cx="0" cy="4785014"/>
          </a:xfrm>
          <a:prstGeom prst="line">
            <a:avLst/>
          </a:prstGeom>
          <a:ln w="12700">
            <a:solidFill>
              <a:srgbClr val="AF8520"/>
            </a:solidFill>
          </a:ln>
        </p:spPr>
        <p:style>
          <a:lnRef idx="1">
            <a:schemeClr val="accent1"/>
          </a:lnRef>
          <a:fillRef idx="0">
            <a:schemeClr val="accent1"/>
          </a:fillRef>
          <a:effectRef idx="0">
            <a:schemeClr val="accent1"/>
          </a:effectRef>
          <a:fontRef idx="minor">
            <a:schemeClr val="tx1"/>
          </a:fontRef>
        </p:style>
      </p:cxnSp>
      <p:sp>
        <p:nvSpPr>
          <p:cNvPr id="19" name="Text Placeholder 7"/>
          <p:cNvSpPr>
            <a:spLocks noGrp="1"/>
          </p:cNvSpPr>
          <p:nvPr>
            <p:ph type="body" sz="quarter" idx="19"/>
          </p:nvPr>
        </p:nvSpPr>
        <p:spPr>
          <a:xfrm>
            <a:off x="462618" y="1339367"/>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7"/>
          <p:cNvSpPr>
            <a:spLocks noGrp="1"/>
          </p:cNvSpPr>
          <p:nvPr>
            <p:ph type="body" sz="quarter" idx="23"/>
          </p:nvPr>
        </p:nvSpPr>
        <p:spPr>
          <a:xfrm>
            <a:off x="462618" y="3625368"/>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7"/>
          <p:cNvSpPr>
            <a:spLocks noGrp="1"/>
          </p:cNvSpPr>
          <p:nvPr>
            <p:ph type="body" sz="quarter" idx="24"/>
          </p:nvPr>
        </p:nvSpPr>
        <p:spPr>
          <a:xfrm>
            <a:off x="4659313" y="1341112"/>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Text Placeholder 7"/>
          <p:cNvSpPr>
            <a:spLocks noGrp="1"/>
          </p:cNvSpPr>
          <p:nvPr>
            <p:ph type="body" sz="quarter" idx="25"/>
          </p:nvPr>
        </p:nvSpPr>
        <p:spPr>
          <a:xfrm>
            <a:off x="4659313" y="3627113"/>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027299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4" name="Rounded Rectangle 3"/>
          <p:cNvSpPr/>
          <p:nvPr userDrawn="1"/>
        </p:nvSpPr>
        <p:spPr>
          <a:xfrm>
            <a:off x="4659313" y="1418358"/>
            <a:ext cx="4267200" cy="2031423"/>
          </a:xfrm>
          <a:prstGeom prst="roundRect">
            <a:avLst>
              <a:gd name="adj" fmla="val 801"/>
            </a:avLst>
          </a:prstGeom>
          <a:solidFill>
            <a:schemeClr val="bg1">
              <a:lumMod val="9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6"/>
          <p:cNvSpPr>
            <a:spLocks noGrp="1"/>
          </p:cNvSpPr>
          <p:nvPr>
            <p:ph sz="quarter" idx="12"/>
          </p:nvPr>
        </p:nvSpPr>
        <p:spPr>
          <a:xfrm>
            <a:off x="4752254" y="1386758"/>
            <a:ext cx="3962400" cy="1930400"/>
          </a:xfrm>
        </p:spPr>
        <p:txBody>
          <a:bodyPr>
            <a:normAutofit/>
          </a:bodyPr>
          <a:lstStyle>
            <a:lvl1pPr marL="0" indent="0">
              <a:buNone/>
              <a:defRPr sz="1800" b="1">
                <a:solidFill>
                  <a:srgbClr val="0070C0"/>
                </a:solidFill>
              </a:defRPr>
            </a:lvl1pPr>
          </a:lstStyle>
          <a:p>
            <a:pPr lvl="0"/>
            <a:r>
              <a:rPr lang="en-US" dirty="0" smtClean="0"/>
              <a:t>Click to edit Master text styles</a:t>
            </a:r>
          </a:p>
        </p:txBody>
      </p:sp>
      <p:cxnSp>
        <p:nvCxnSpPr>
          <p:cNvPr id="9" name="Straight Connector 8"/>
          <p:cNvCxnSpPr/>
          <p:nvPr userDrawn="1"/>
        </p:nvCxnSpPr>
        <p:spPr>
          <a:xfrm>
            <a:off x="76200" y="3514138"/>
            <a:ext cx="8961120" cy="0"/>
          </a:xfrm>
          <a:prstGeom prst="line">
            <a:avLst/>
          </a:prstGeom>
          <a:ln w="12700">
            <a:solidFill>
              <a:srgbClr val="AF852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0" y="1418359"/>
            <a:ext cx="0" cy="2095779"/>
          </a:xfrm>
          <a:prstGeom prst="line">
            <a:avLst/>
          </a:prstGeom>
          <a:ln w="12700">
            <a:solidFill>
              <a:srgbClr val="AF8520"/>
            </a:solidFill>
          </a:ln>
        </p:spPr>
        <p:style>
          <a:lnRef idx="1">
            <a:schemeClr val="accent1"/>
          </a:lnRef>
          <a:fillRef idx="0">
            <a:schemeClr val="accent1"/>
          </a:fillRef>
          <a:effectRef idx="0">
            <a:schemeClr val="accent1"/>
          </a:effectRef>
          <a:fontRef idx="minor">
            <a:schemeClr val="tx1"/>
          </a:fontRef>
        </p:style>
      </p:cxnSp>
      <p:sp>
        <p:nvSpPr>
          <p:cNvPr id="12" name="Text Placeholder 7"/>
          <p:cNvSpPr>
            <a:spLocks noGrp="1"/>
          </p:cNvSpPr>
          <p:nvPr>
            <p:ph type="body" sz="quarter" idx="19"/>
          </p:nvPr>
        </p:nvSpPr>
        <p:spPr>
          <a:xfrm>
            <a:off x="462618" y="1339367"/>
            <a:ext cx="3963987" cy="2163762"/>
          </a:xfrm>
        </p:spPr>
        <p:txBody>
          <a:bodyPr>
            <a:normAutofit/>
          </a:bodyPr>
          <a:lstStyle>
            <a:lvl1pPr marL="0" indent="0">
              <a:buFontTx/>
              <a:buNone/>
              <a:defRPr sz="1800"/>
            </a:lvl1pPr>
            <a:lvl2pPr marL="514350" indent="-285750">
              <a:defRPr sz="1800"/>
            </a:lvl2pPr>
            <a:lvl3pPr marL="800100" indent="-228600">
              <a:defRPr sz="1800"/>
            </a:lvl3pPr>
            <a:lvl4pPr marL="1143000" indent="-228600">
              <a:defRPr sz="1800"/>
            </a:lvl4pPr>
            <a:lvl5pPr marL="1485900" indent="-228600">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10"/>
          <p:cNvSpPr>
            <a:spLocks noGrp="1"/>
          </p:cNvSpPr>
          <p:nvPr>
            <p:ph type="body" sz="quarter" idx="14"/>
          </p:nvPr>
        </p:nvSpPr>
        <p:spPr>
          <a:xfrm>
            <a:off x="385625" y="3580111"/>
            <a:ext cx="8375650" cy="2301144"/>
          </a:xfrm>
        </p:spPr>
        <p:txBody>
          <a:bodyPr/>
          <a:lstStyle>
            <a:lvl1pPr marL="0" indent="0" algn="ctr">
              <a:buNone/>
              <a:defRPr sz="1800" b="1" u="sng">
                <a:solidFill>
                  <a:srgbClr val="0070C0"/>
                </a:solidFill>
              </a:defRPr>
            </a:lvl1pPr>
            <a:lvl2pPr marL="400050" indent="-285750">
              <a:defRPr sz="1600"/>
            </a:lvl2pPr>
            <a:lvl3pPr marL="742950" indent="-285750">
              <a:defRPr sz="1600"/>
            </a:lvl3pPr>
            <a:lvl4pPr marL="1085850" indent="-285750">
              <a:defRPr sz="1600"/>
            </a:lvl4pPr>
            <a:lvl5pPr marL="1428750" indent="-285750">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760745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 Thick Bottom Bar</a:t>
            </a:r>
            <a:endParaRPr lang="en-US" dirty="0"/>
          </a:p>
        </p:txBody>
      </p:sp>
      <p:sp>
        <p:nvSpPr>
          <p:cNvPr id="3" name="Text Placeholder 2"/>
          <p:cNvSpPr>
            <a:spLocks noGrp="1"/>
          </p:cNvSpPr>
          <p:nvPr>
            <p:ph type="body" idx="1"/>
          </p:nvPr>
        </p:nvSpPr>
        <p:spPr>
          <a:xfrm>
            <a:off x="457200" y="131445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5791200" y="1146598"/>
            <a:ext cx="2895600" cy="26476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cxnSp>
        <p:nvCxnSpPr>
          <p:cNvPr id="15" name="Straight Connector 14"/>
          <p:cNvCxnSpPr/>
          <p:nvPr/>
        </p:nvCxnSpPr>
        <p:spPr>
          <a:xfrm>
            <a:off x="469783" y="1146597"/>
            <a:ext cx="8217017" cy="0"/>
          </a:xfrm>
          <a:prstGeom prst="line">
            <a:avLst/>
          </a:prstGeom>
          <a:ln w="12700">
            <a:solidFill>
              <a:srgbClr val="011E4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0" y="6298875"/>
            <a:ext cx="9144000" cy="76200"/>
          </a:xfrm>
          <a:prstGeom prst="rect">
            <a:avLst/>
          </a:prstGeom>
          <a:solidFill>
            <a:srgbClr val="AF8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0" y="6422575"/>
            <a:ext cx="9144000" cy="435425"/>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261294" y="5951588"/>
            <a:ext cx="825261" cy="825261"/>
            <a:chOff x="1029269" y="5258938"/>
            <a:chExt cx="1446662" cy="1446662"/>
          </a:xfrm>
        </p:grpSpPr>
        <p:sp>
          <p:nvSpPr>
            <p:cNvPr id="20" name="Oval 19"/>
            <p:cNvSpPr/>
            <p:nvPr userDrawn="1"/>
          </p:nvSpPr>
          <p:spPr>
            <a:xfrm>
              <a:off x="1029269" y="5258938"/>
              <a:ext cx="1446662" cy="1446662"/>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04900" y="5334569"/>
              <a:ext cx="1295400" cy="1295400"/>
            </a:xfrm>
            <a:prstGeom prst="rect">
              <a:avLst/>
            </a:prstGeom>
          </p:spPr>
        </p:pic>
      </p:grpSp>
      <p:sp>
        <p:nvSpPr>
          <p:cNvPr id="22" name="TextBox 21"/>
          <p:cNvSpPr txBox="1"/>
          <p:nvPr/>
        </p:nvSpPr>
        <p:spPr>
          <a:xfrm>
            <a:off x="0" y="6496786"/>
            <a:ext cx="9143999" cy="369332"/>
          </a:xfrm>
          <a:prstGeom prst="rect">
            <a:avLst/>
          </a:prstGeom>
          <a:noFill/>
        </p:spPr>
        <p:txBody>
          <a:bodyPr wrap="square" rtlCol="0">
            <a:spAutoFit/>
          </a:bodyPr>
          <a:lstStyle/>
          <a:p>
            <a:pPr algn="ctr"/>
            <a:r>
              <a:rPr lang="en-US" sz="1800" b="1" cap="all" spc="100" baseline="30000" dirty="0" smtClean="0">
                <a:solidFill>
                  <a:schemeClr val="bg1"/>
                </a:solidFill>
              </a:rPr>
              <a:t>Integrity </a:t>
            </a:r>
            <a:r>
              <a:rPr lang="en-US" sz="1800" b="1" cap="all" spc="100" baseline="30000" dirty="0" smtClean="0">
                <a:solidFill>
                  <a:schemeClr val="bg1"/>
                </a:solidFill>
                <a:latin typeface="Wingdings" pitchFamily="2" charset="2"/>
              </a:rPr>
              <a:t>«</a:t>
            </a:r>
            <a:r>
              <a:rPr lang="en-US" sz="1800" b="1" cap="all" spc="100" baseline="30000" dirty="0" smtClean="0">
                <a:solidFill>
                  <a:schemeClr val="bg1"/>
                </a:solidFill>
              </a:rPr>
              <a:t> INDEPENDENCE </a:t>
            </a:r>
            <a:r>
              <a:rPr lang="en-US" sz="1800" b="1" cap="all" spc="100" baseline="30000" dirty="0" smtClean="0">
                <a:solidFill>
                  <a:schemeClr val="bg1"/>
                </a:solidFill>
                <a:latin typeface="Wingdings" pitchFamily="2" charset="2"/>
              </a:rPr>
              <a:t>«</a:t>
            </a:r>
            <a:r>
              <a:rPr lang="en-US" sz="1800" b="1" cap="all" spc="100" baseline="30000" dirty="0" smtClean="0">
                <a:solidFill>
                  <a:schemeClr val="bg1"/>
                </a:solidFill>
              </a:rPr>
              <a:t> Excellence</a:t>
            </a:r>
            <a:endParaRPr lang="en-US" dirty="0" smtClean="0">
              <a:solidFill>
                <a:schemeClr val="bg1"/>
              </a:solidFill>
            </a:endParaRPr>
          </a:p>
        </p:txBody>
      </p:sp>
      <p:sp>
        <p:nvSpPr>
          <p:cNvPr id="23" name="Slide Number Placeholder 2"/>
          <p:cNvSpPr txBox="1">
            <a:spLocks/>
          </p:cNvSpPr>
          <p:nvPr userDrawn="1"/>
        </p:nvSpPr>
        <p:spPr>
          <a:xfrm>
            <a:off x="5745424" y="6464314"/>
            <a:ext cx="3218213" cy="365125"/>
          </a:xfrm>
          <a:prstGeom prst="rect">
            <a:avLst/>
          </a:prstGeom>
        </p:spPr>
        <p:txBody>
          <a:bodyPr/>
          <a:lstStyle>
            <a:defPPr>
              <a:defRPr lang="en-US"/>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0BD4F3E-6A1F-4AB2-B512-058342B44AC8}" type="slidenum">
              <a:rPr lang="en-US" smtClean="0"/>
              <a:pPr/>
              <a:t>‹#›</a:t>
            </a:fld>
            <a:r>
              <a:rPr lang="en-US" dirty="0" smtClean="0"/>
              <a:t> </a:t>
            </a:r>
            <a:endParaRPr lang="en-US" dirty="0"/>
          </a:p>
        </p:txBody>
      </p:sp>
    </p:spTree>
    <p:extLst>
      <p:ext uri="{BB962C8B-B14F-4D97-AF65-F5344CB8AC3E}">
        <p14:creationId xmlns:p14="http://schemas.microsoft.com/office/powerpoint/2010/main" val="1131491245"/>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703" r:id="rId8"/>
    <p:sldLayoutId id="2147483706" r:id="rId9"/>
    <p:sldLayoutId id="2147483707" r:id="rId10"/>
    <p:sldLayoutId id="2147483690" r:id="rId11"/>
    <p:sldLayoutId id="2147483691" r:id="rId12"/>
    <p:sldLayoutId id="2147483702" r:id="rId13"/>
    <p:sldLayoutId id="2147483709" r:id="rId14"/>
  </p:sldLayoutIdLst>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hf hdr="0" ftr="0" dt="0"/>
  <p:txStyles>
    <p:title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p:titleStyle>
    <p:bodyStyle>
      <a:lvl1pPr marL="342900" indent="-342900" algn="l" defTabSz="914400" rtl="0" eaLnBrk="1" latinLnBrk="0" hangingPunct="1">
        <a:spcBef>
          <a:spcPct val="20000"/>
        </a:spcBef>
        <a:buFont typeface="Courier New" panose="02070309020205020404" pitchFamily="49" charset="0"/>
        <a:buChar char="o"/>
        <a:defRPr sz="2000" kern="1200">
          <a:solidFill>
            <a:schemeClr val="tx1"/>
          </a:solidFill>
          <a:latin typeface="+mn-lt"/>
          <a:ea typeface="+mn-ea"/>
          <a:cs typeface="+mn-cs"/>
        </a:defRPr>
      </a:lvl1pPr>
      <a:lvl2pPr marL="742950" indent="-285750" algn="l" defTabSz="914400" rtl="0" eaLnBrk="1" latinLnBrk="0" hangingPunct="1">
        <a:spcBef>
          <a:spcPct val="20000"/>
        </a:spcBef>
        <a:buClr>
          <a:srgbClr val="011E41"/>
        </a:buClr>
        <a:buFont typeface="Wingdings" panose="05000000000000000000" pitchFamily="2" charset="2"/>
        <a:buChar char="§"/>
        <a:defRPr sz="1800" kern="1200">
          <a:solidFill>
            <a:srgbClr val="011E41"/>
          </a:solidFill>
          <a:latin typeface="+mn-lt"/>
          <a:ea typeface="+mn-ea"/>
          <a:cs typeface="+mn-cs"/>
        </a:defRPr>
      </a:lvl2pPr>
      <a:lvl3pPr marL="1143000" indent="-228600" algn="l" defTabSz="914400" rtl="0" eaLnBrk="1" latinLnBrk="0" hangingPunct="1">
        <a:spcBef>
          <a:spcPct val="20000"/>
        </a:spcBef>
        <a:buClr>
          <a:srgbClr val="0071CE"/>
        </a:buClr>
        <a:buFont typeface="Arial" panose="020B0604020202020204" pitchFamily="34" charset="0"/>
        <a:buChar char="•"/>
        <a:defRPr sz="1800" i="1" kern="1200">
          <a:solidFill>
            <a:srgbClr val="0071CE"/>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rgbClr val="AF8520"/>
          </a:solidFill>
          <a:latin typeface="+mn-lt"/>
          <a:ea typeface="+mn-ea"/>
          <a:cs typeface="+mn-cs"/>
        </a:defRPr>
      </a:lvl4pPr>
      <a:lvl5pPr marL="2057400" indent="-228600" algn="l" defTabSz="914400" rtl="0" eaLnBrk="1" latinLnBrk="0" hangingPunct="1">
        <a:spcBef>
          <a:spcPct val="20000"/>
        </a:spcBef>
        <a:buClr>
          <a:srgbClr val="011E41"/>
        </a:buClr>
        <a:buFont typeface="Wingdings" panose="05000000000000000000" pitchFamily="2" charset="2"/>
        <a:buChar char=""/>
        <a:defRPr sz="1800" i="1" kern="1200">
          <a:solidFill>
            <a:srgbClr val="011E4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5791200" y="1163131"/>
            <a:ext cx="2895600" cy="25816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36" name="Group 35"/>
          <p:cNvGrpSpPr/>
          <p:nvPr userDrawn="1"/>
        </p:nvGrpSpPr>
        <p:grpSpPr>
          <a:xfrm>
            <a:off x="0" y="6426014"/>
            <a:ext cx="9144000" cy="440375"/>
            <a:chOff x="0" y="6417625"/>
            <a:chExt cx="9144000" cy="440375"/>
          </a:xfrm>
        </p:grpSpPr>
        <p:sp>
          <p:nvSpPr>
            <p:cNvPr id="37" name="Rectangle 36"/>
            <p:cNvSpPr/>
            <p:nvPr userDrawn="1"/>
          </p:nvSpPr>
          <p:spPr>
            <a:xfrm>
              <a:off x="0" y="6417625"/>
              <a:ext cx="9144000" cy="76200"/>
            </a:xfrm>
            <a:prstGeom prst="rect">
              <a:avLst/>
            </a:prstGeom>
            <a:solidFill>
              <a:srgbClr val="AF8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0" y="6553200"/>
              <a:ext cx="9144000" cy="304800"/>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p:cNvSpPr txBox="1"/>
          <p:nvPr userDrawn="1"/>
        </p:nvSpPr>
        <p:spPr>
          <a:xfrm>
            <a:off x="0" y="6564550"/>
            <a:ext cx="9144000" cy="369332"/>
          </a:xfrm>
          <a:prstGeom prst="rect">
            <a:avLst/>
          </a:prstGeom>
          <a:noFill/>
        </p:spPr>
        <p:txBody>
          <a:bodyPr wrap="square" rtlCol="0">
            <a:spAutoFit/>
          </a:bodyPr>
          <a:lstStyle/>
          <a:p>
            <a:pPr algn="ctr"/>
            <a:r>
              <a:rPr lang="en-US" sz="1800" b="1" cap="all" spc="100" baseline="30000" dirty="0" smtClean="0">
                <a:solidFill>
                  <a:schemeClr val="bg1"/>
                </a:solidFill>
              </a:rPr>
              <a:t>Integrity </a:t>
            </a:r>
            <a:r>
              <a:rPr lang="en-US" sz="1800" b="1" cap="all" spc="100" baseline="30000" dirty="0" smtClean="0">
                <a:solidFill>
                  <a:schemeClr val="bg1"/>
                </a:solidFill>
                <a:latin typeface="Wingdings" pitchFamily="2" charset="2"/>
              </a:rPr>
              <a:t>«</a:t>
            </a:r>
            <a:r>
              <a:rPr lang="en-US" sz="1800" b="1" cap="all" spc="100" baseline="30000" dirty="0" smtClean="0">
                <a:solidFill>
                  <a:schemeClr val="bg1"/>
                </a:solidFill>
              </a:rPr>
              <a:t> Efficiency </a:t>
            </a:r>
            <a:r>
              <a:rPr lang="en-US" sz="1800" b="1" cap="all" spc="100" baseline="30000" dirty="0" smtClean="0">
                <a:solidFill>
                  <a:schemeClr val="bg1"/>
                </a:solidFill>
                <a:latin typeface="Wingdings" pitchFamily="2" charset="2"/>
              </a:rPr>
              <a:t>«</a:t>
            </a:r>
            <a:r>
              <a:rPr lang="en-US" sz="1800" b="1" cap="all" spc="100" baseline="30000" dirty="0" smtClean="0">
                <a:solidFill>
                  <a:schemeClr val="bg1"/>
                </a:solidFill>
              </a:rPr>
              <a:t>  Accountability</a:t>
            </a:r>
            <a:r>
              <a:rPr lang="en-US" sz="1800" b="1" cap="all" spc="100" dirty="0" smtClean="0">
                <a:solidFill>
                  <a:schemeClr val="bg1"/>
                </a:solidFill>
              </a:rPr>
              <a:t> </a:t>
            </a:r>
            <a:r>
              <a:rPr lang="en-US" sz="1800" b="1" cap="all" spc="100" baseline="30000" dirty="0" smtClean="0">
                <a:solidFill>
                  <a:schemeClr val="bg1"/>
                </a:solidFill>
                <a:latin typeface="Wingdings" pitchFamily="2" charset="2"/>
              </a:rPr>
              <a:t>«</a:t>
            </a:r>
            <a:r>
              <a:rPr lang="en-US" sz="1800" b="1" cap="all" spc="100" baseline="30000" dirty="0" smtClean="0">
                <a:solidFill>
                  <a:schemeClr val="bg1"/>
                </a:solidFill>
              </a:rPr>
              <a:t> Excellence</a:t>
            </a:r>
            <a:endParaRPr lang="en-US" dirty="0" smtClean="0">
              <a:solidFill>
                <a:schemeClr val="bg1"/>
              </a:solidFill>
            </a:endParaRPr>
          </a:p>
        </p:txBody>
      </p:sp>
      <p:grpSp>
        <p:nvGrpSpPr>
          <p:cNvPr id="40" name="Group 39"/>
          <p:cNvGrpSpPr/>
          <p:nvPr userDrawn="1"/>
        </p:nvGrpSpPr>
        <p:grpSpPr>
          <a:xfrm>
            <a:off x="0" y="6426014"/>
            <a:ext cx="9144000" cy="440375"/>
            <a:chOff x="0" y="6417625"/>
            <a:chExt cx="9144000" cy="440375"/>
          </a:xfrm>
        </p:grpSpPr>
        <p:sp>
          <p:nvSpPr>
            <p:cNvPr id="41" name="Rectangle 40"/>
            <p:cNvSpPr/>
            <p:nvPr userDrawn="1"/>
          </p:nvSpPr>
          <p:spPr>
            <a:xfrm>
              <a:off x="0" y="6417625"/>
              <a:ext cx="9144000" cy="76200"/>
            </a:xfrm>
            <a:prstGeom prst="rect">
              <a:avLst/>
            </a:prstGeom>
            <a:solidFill>
              <a:srgbClr val="AF85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0" y="6553200"/>
              <a:ext cx="9144000" cy="304800"/>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p:cNvGrpSpPr/>
          <p:nvPr userDrawn="1"/>
        </p:nvGrpSpPr>
        <p:grpSpPr>
          <a:xfrm>
            <a:off x="261294" y="5959977"/>
            <a:ext cx="825261" cy="825261"/>
            <a:chOff x="1029269" y="5258938"/>
            <a:chExt cx="1446662" cy="1446662"/>
          </a:xfrm>
        </p:grpSpPr>
        <p:sp>
          <p:nvSpPr>
            <p:cNvPr id="44" name="Oval 43"/>
            <p:cNvSpPr/>
            <p:nvPr userDrawn="1"/>
          </p:nvSpPr>
          <p:spPr>
            <a:xfrm>
              <a:off x="1029269" y="5258938"/>
              <a:ext cx="1446662" cy="1446662"/>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04900" y="5334569"/>
              <a:ext cx="1295400" cy="1295400"/>
            </a:xfrm>
            <a:prstGeom prst="rect">
              <a:avLst/>
            </a:prstGeom>
          </p:spPr>
        </p:pic>
      </p:grpSp>
      <p:sp>
        <p:nvSpPr>
          <p:cNvPr id="46" name="TextBox 45"/>
          <p:cNvSpPr txBox="1"/>
          <p:nvPr userDrawn="1"/>
        </p:nvSpPr>
        <p:spPr>
          <a:xfrm>
            <a:off x="0" y="6543793"/>
            <a:ext cx="9143999" cy="369332"/>
          </a:xfrm>
          <a:prstGeom prst="rect">
            <a:avLst/>
          </a:prstGeom>
          <a:noFill/>
        </p:spPr>
        <p:txBody>
          <a:bodyPr wrap="square" rtlCol="0">
            <a:spAutoFit/>
          </a:bodyPr>
          <a:lstStyle/>
          <a:p>
            <a:pPr algn="ctr"/>
            <a:r>
              <a:rPr lang="en-US" sz="1800" b="1" cap="all" spc="100" baseline="30000" dirty="0" smtClean="0">
                <a:solidFill>
                  <a:schemeClr val="bg1"/>
                </a:solidFill>
              </a:rPr>
              <a:t>Integrity </a:t>
            </a:r>
            <a:r>
              <a:rPr lang="en-US" sz="1800" b="1" cap="all" spc="100" baseline="30000" dirty="0" smtClean="0">
                <a:solidFill>
                  <a:schemeClr val="bg1"/>
                </a:solidFill>
                <a:latin typeface="Wingdings" pitchFamily="2" charset="2"/>
              </a:rPr>
              <a:t>«</a:t>
            </a:r>
            <a:r>
              <a:rPr lang="en-US" sz="1800" b="1" cap="all" spc="100" baseline="30000" dirty="0" smtClean="0">
                <a:solidFill>
                  <a:schemeClr val="bg1"/>
                </a:solidFill>
              </a:rPr>
              <a:t> INDEPENDENCE </a:t>
            </a:r>
            <a:r>
              <a:rPr lang="en-US" sz="1800" b="1" cap="all" spc="100" baseline="30000" dirty="0" smtClean="0">
                <a:solidFill>
                  <a:schemeClr val="bg1"/>
                </a:solidFill>
                <a:latin typeface="Wingdings" pitchFamily="2" charset="2"/>
              </a:rPr>
              <a:t>«</a:t>
            </a:r>
            <a:r>
              <a:rPr lang="en-US" sz="1800" b="1" cap="all" spc="100" baseline="30000" dirty="0" smtClean="0">
                <a:solidFill>
                  <a:schemeClr val="bg1"/>
                </a:solidFill>
              </a:rPr>
              <a:t> Excellence</a:t>
            </a:r>
            <a:endParaRPr lang="en-US" dirty="0" smtClean="0">
              <a:solidFill>
                <a:schemeClr val="bg1"/>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 Thick Bottom Bar</a:t>
            </a:r>
            <a:endParaRPr lang="en-US" dirty="0"/>
          </a:p>
        </p:txBody>
      </p:sp>
      <p:sp>
        <p:nvSpPr>
          <p:cNvPr id="3" name="Text Placeholder 2"/>
          <p:cNvSpPr>
            <a:spLocks noGrp="1"/>
          </p:cNvSpPr>
          <p:nvPr>
            <p:ph type="body" idx="1"/>
          </p:nvPr>
        </p:nvSpPr>
        <p:spPr>
          <a:xfrm>
            <a:off x="457200" y="1246909"/>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5" name="Straight Connector 14"/>
          <p:cNvCxnSpPr/>
          <p:nvPr/>
        </p:nvCxnSpPr>
        <p:spPr>
          <a:xfrm>
            <a:off x="469783" y="1146597"/>
            <a:ext cx="8217017" cy="0"/>
          </a:xfrm>
          <a:prstGeom prst="line">
            <a:avLst/>
          </a:prstGeom>
          <a:ln w="12700">
            <a:solidFill>
              <a:srgbClr val="011E41"/>
            </a:solidFill>
          </a:ln>
        </p:spPr>
        <p:style>
          <a:lnRef idx="1">
            <a:schemeClr val="accent1"/>
          </a:lnRef>
          <a:fillRef idx="0">
            <a:schemeClr val="accent1"/>
          </a:fillRef>
          <a:effectRef idx="0">
            <a:schemeClr val="accent1"/>
          </a:effectRef>
          <a:fontRef idx="minor">
            <a:schemeClr val="tx1"/>
          </a:fontRef>
        </p:style>
      </p:cxnSp>
      <p:sp>
        <p:nvSpPr>
          <p:cNvPr id="16" name="Slide Number Placeholder 2"/>
          <p:cNvSpPr txBox="1">
            <a:spLocks/>
          </p:cNvSpPr>
          <p:nvPr userDrawn="1"/>
        </p:nvSpPr>
        <p:spPr>
          <a:xfrm>
            <a:off x="6553199" y="6545897"/>
            <a:ext cx="2397853" cy="365125"/>
          </a:xfrm>
          <a:prstGeom prst="rect">
            <a:avLst/>
          </a:prstGeom>
        </p:spPr>
        <p:txBody>
          <a:bodyPr/>
          <a:lstStyle>
            <a:defPPr>
              <a:defRPr lang="en-US"/>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0BD4F3E-6A1F-4AB2-B512-058342B44AC8}" type="slidenum">
              <a:rPr lang="en-US" smtClean="0"/>
              <a:pPr/>
              <a:t>‹#›</a:t>
            </a:fld>
            <a:endParaRPr lang="en-US" dirty="0"/>
          </a:p>
        </p:txBody>
      </p:sp>
    </p:spTree>
    <p:extLst>
      <p:ext uri="{BB962C8B-B14F-4D97-AF65-F5344CB8AC3E}">
        <p14:creationId xmlns:p14="http://schemas.microsoft.com/office/powerpoint/2010/main" val="72946280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4" r:id="rId8"/>
    <p:sldLayoutId id="2147483708" r:id="rId9"/>
    <p:sldLayoutId id="2147483700" r:id="rId10"/>
    <p:sldLayoutId id="2147483701" r:id="rId11"/>
  </p:sldLayoutIdLst>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hf hdr="0" ftr="0" dt="0"/>
  <p:txStyles>
    <p:title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p:titleStyle>
    <p:bodyStyle>
      <a:lvl1pPr marL="342900" indent="-342900" algn="l" defTabSz="914400" rtl="0" eaLnBrk="1" latinLnBrk="0" hangingPunct="1">
        <a:spcBef>
          <a:spcPct val="20000"/>
        </a:spcBef>
        <a:buFont typeface="Courier New" panose="02070309020205020404" pitchFamily="49" charset="0"/>
        <a:buChar char="o"/>
        <a:defRPr sz="2000" kern="1200">
          <a:solidFill>
            <a:schemeClr val="tx1"/>
          </a:solidFill>
          <a:latin typeface="+mn-lt"/>
          <a:ea typeface="+mn-ea"/>
          <a:cs typeface="+mn-cs"/>
        </a:defRPr>
      </a:lvl1pPr>
      <a:lvl2pPr marL="742950" indent="-285750" algn="l" defTabSz="914400" rtl="0" eaLnBrk="1" latinLnBrk="0" hangingPunct="1">
        <a:spcBef>
          <a:spcPct val="20000"/>
        </a:spcBef>
        <a:buClr>
          <a:srgbClr val="011E41"/>
        </a:buClr>
        <a:buFont typeface="Wingdings" panose="05000000000000000000" pitchFamily="2" charset="2"/>
        <a:buChar char="§"/>
        <a:defRPr sz="1800" kern="1200">
          <a:solidFill>
            <a:srgbClr val="011E41"/>
          </a:solidFill>
          <a:latin typeface="+mn-lt"/>
          <a:ea typeface="+mn-ea"/>
          <a:cs typeface="+mn-cs"/>
        </a:defRPr>
      </a:lvl2pPr>
      <a:lvl3pPr marL="1143000" indent="-228600" algn="l" defTabSz="914400" rtl="0" eaLnBrk="1" latinLnBrk="0" hangingPunct="1">
        <a:spcBef>
          <a:spcPct val="20000"/>
        </a:spcBef>
        <a:buClr>
          <a:srgbClr val="0071CE"/>
        </a:buClr>
        <a:buFont typeface="Arial" panose="020B0604020202020204" pitchFamily="34" charset="0"/>
        <a:buChar char="•"/>
        <a:defRPr sz="1800" i="1" kern="1200">
          <a:solidFill>
            <a:srgbClr val="0071CE"/>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rgbClr val="AF8520"/>
          </a:solidFill>
          <a:latin typeface="+mn-lt"/>
          <a:ea typeface="+mn-ea"/>
          <a:cs typeface="+mn-cs"/>
        </a:defRPr>
      </a:lvl4pPr>
      <a:lvl5pPr marL="2057400" indent="-228600" algn="l" defTabSz="914400" rtl="0" eaLnBrk="1" latinLnBrk="0" hangingPunct="1">
        <a:spcBef>
          <a:spcPct val="20000"/>
        </a:spcBef>
        <a:buClr>
          <a:srgbClr val="011E41"/>
        </a:buClr>
        <a:buFont typeface="Wingdings" panose="05000000000000000000" pitchFamily="2" charset="2"/>
        <a:buChar char=""/>
        <a:defRPr sz="1800" i="1" kern="1200">
          <a:solidFill>
            <a:srgbClr val="011E4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dodig.mi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dodig.mil/" TargetMode="Externa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mailto:whistleblowerprotectionombudsman@dodig.mil"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jpe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s://www.dodig.mil/Components/Administrative-Investigations/Whistleblower-Reprisal-Investigations/Whisteblower-Reprisal/" TargetMode="External"/><Relationship Id="rId2" Type="http://schemas.openxmlformats.org/officeDocument/2006/relationships/hyperlink" Target="https://www.dodig.mil/Components/Administrative-Investigations/Whistleblower-Reprisal-Investigations/" TargetMode="Externa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oge.gov/Web/oge.nsf/Resources/Executive+Order+12674+(Apr.+12,+1989):++Principles+of+Ethical+Conduct+for+Government+Officers+and+Employee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dodig.mil/"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000" dirty="0" smtClean="0"/>
              <a:t>Employees of Contractors, SubContractors, Grantees, Subgrantees, Personal Service Contractors  </a:t>
            </a:r>
            <a:endParaRPr lang="en-US" sz="2000" dirty="0"/>
          </a:p>
        </p:txBody>
      </p:sp>
      <p:sp>
        <p:nvSpPr>
          <p:cNvPr id="3" name="Subtitle 2"/>
          <p:cNvSpPr>
            <a:spLocks noGrp="1"/>
          </p:cNvSpPr>
          <p:nvPr>
            <p:ph type="subTitle" idx="1"/>
          </p:nvPr>
        </p:nvSpPr>
        <p:spPr/>
        <p:txBody>
          <a:bodyPr/>
          <a:lstStyle/>
          <a:p>
            <a:r>
              <a:rPr lang="en-US" dirty="0" smtClean="0"/>
              <a:t>Presented By: DoD OIG Whistleblower protection coordinator</a:t>
            </a:r>
            <a:endParaRPr lang="en-US" dirty="0"/>
          </a:p>
        </p:txBody>
      </p:sp>
      <p:sp>
        <p:nvSpPr>
          <p:cNvPr id="4" name="Date Placeholder 3"/>
          <p:cNvSpPr>
            <a:spLocks noGrp="1"/>
          </p:cNvSpPr>
          <p:nvPr>
            <p:ph type="dt" sz="half" idx="15"/>
          </p:nvPr>
        </p:nvSpPr>
        <p:spPr/>
        <p:txBody>
          <a:bodyPr/>
          <a:lstStyle/>
          <a:p>
            <a:pPr algn="ctr"/>
            <a:r>
              <a:rPr lang="en-US" dirty="0" smtClean="0"/>
              <a:t>Date:  </a:t>
            </a:r>
            <a:endParaRPr lang="en-US" dirty="0"/>
          </a:p>
        </p:txBody>
      </p:sp>
    </p:spTree>
    <p:extLst>
      <p:ext uri="{BB962C8B-B14F-4D97-AF65-F5344CB8AC3E}">
        <p14:creationId xmlns:p14="http://schemas.microsoft.com/office/powerpoint/2010/main" val="2496760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9074" y="1384159"/>
            <a:ext cx="8334926" cy="4801314"/>
          </a:xfrm>
          <a:prstGeom prst="rect">
            <a:avLst/>
          </a:prstGeom>
          <a:noFill/>
        </p:spPr>
        <p:txBody>
          <a:bodyPr wrap="square" rtlCol="0">
            <a:spAutoFit/>
          </a:bodyPr>
          <a:lstStyle/>
          <a:p>
            <a:endParaRPr lang="en-US" dirty="0" smtClean="0">
              <a:solidFill>
                <a:schemeClr val="tx2">
                  <a:lumMod val="50000"/>
                </a:schemeClr>
              </a:solidFill>
              <a:latin typeface="Cambria" panose="02040503050406030204" pitchFamily="18" charset="0"/>
            </a:endParaRPr>
          </a:p>
          <a:p>
            <a:r>
              <a:rPr lang="en-US" sz="1600" dirty="0" smtClean="0">
                <a:solidFill>
                  <a:schemeClr val="tx2">
                    <a:lumMod val="50000"/>
                  </a:schemeClr>
                </a:solidFill>
                <a:latin typeface="Cambria" panose="02040503050406030204" pitchFamily="18" charset="0"/>
              </a:rPr>
              <a:t>When </a:t>
            </a:r>
            <a:r>
              <a:rPr lang="en-US" sz="1600" dirty="0">
                <a:solidFill>
                  <a:schemeClr val="tx2">
                    <a:lumMod val="50000"/>
                  </a:schemeClr>
                </a:solidFill>
                <a:latin typeface="Cambria" panose="02040503050406030204" pitchFamily="18" charset="0"/>
              </a:rPr>
              <a:t>the </a:t>
            </a:r>
            <a:r>
              <a:rPr lang="en-US" sz="1600" dirty="0" smtClean="0">
                <a:solidFill>
                  <a:schemeClr val="tx2">
                    <a:lumMod val="50000"/>
                  </a:schemeClr>
                </a:solidFill>
                <a:latin typeface="Cambria" panose="02040503050406030204" pitchFamily="18" charset="0"/>
              </a:rPr>
              <a:t>employee discloses information on the </a:t>
            </a:r>
            <a:r>
              <a:rPr lang="en-US" sz="1600" b="1" u="sng" dirty="0" smtClean="0">
                <a:solidFill>
                  <a:schemeClr val="tx2">
                    <a:lumMod val="50000"/>
                  </a:schemeClr>
                </a:solidFill>
                <a:latin typeface="Cambria" panose="02040503050406030204" pitchFamily="18" charset="0"/>
              </a:rPr>
              <a:t>previous slide </a:t>
            </a:r>
            <a:r>
              <a:rPr lang="en-US" sz="1600" dirty="0" smtClean="0">
                <a:solidFill>
                  <a:schemeClr val="tx2">
                    <a:lumMod val="50000"/>
                  </a:schemeClr>
                </a:solidFill>
                <a:latin typeface="Cambria" panose="02040503050406030204" pitchFamily="18" charset="0"/>
              </a:rPr>
              <a:t>to</a:t>
            </a:r>
            <a:r>
              <a:rPr lang="en-US" sz="1600" dirty="0">
                <a:solidFill>
                  <a:schemeClr val="tx2">
                    <a:lumMod val="50000"/>
                  </a:schemeClr>
                </a:solidFill>
                <a:latin typeface="Cambria" panose="02040503050406030204" pitchFamily="18" charset="0"/>
              </a:rPr>
              <a:t>: </a:t>
            </a:r>
          </a:p>
          <a:p>
            <a:endParaRPr lang="en-US" sz="1600" dirty="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  a </a:t>
            </a:r>
            <a:r>
              <a:rPr lang="en-US" sz="1600" dirty="0">
                <a:solidFill>
                  <a:schemeClr val="tx2">
                    <a:lumMod val="50000"/>
                  </a:schemeClr>
                </a:solidFill>
                <a:latin typeface="Cambria" panose="02040503050406030204" pitchFamily="18" charset="0"/>
              </a:rPr>
              <a:t>member of Congress or a representative of a Committee of Congress, </a:t>
            </a:r>
            <a:endParaRPr lang="en-US" sz="1600" dirty="0" smtClean="0">
              <a:solidFill>
                <a:schemeClr val="tx2">
                  <a:lumMod val="50000"/>
                </a:schemeClr>
              </a:solidFill>
              <a:latin typeface="Cambria" panose="02040503050406030204" pitchFamily="18" charset="0"/>
            </a:endParaRPr>
          </a:p>
          <a:p>
            <a:pPr>
              <a:buFont typeface="Arial" panose="020B0604020202020204" pitchFamily="34" charset="0"/>
              <a:buChar char="•"/>
            </a:pPr>
            <a:endParaRPr lang="en-US" sz="1600" dirty="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  an </a:t>
            </a:r>
            <a:r>
              <a:rPr lang="en-US" sz="1600" dirty="0">
                <a:solidFill>
                  <a:schemeClr val="tx2">
                    <a:lumMod val="50000"/>
                  </a:schemeClr>
                </a:solidFill>
                <a:latin typeface="Cambria" panose="02040503050406030204" pitchFamily="18" charset="0"/>
              </a:rPr>
              <a:t>Inspector </a:t>
            </a:r>
            <a:r>
              <a:rPr lang="en-US" sz="1600" dirty="0" smtClean="0">
                <a:solidFill>
                  <a:schemeClr val="tx2">
                    <a:lumMod val="50000"/>
                  </a:schemeClr>
                </a:solidFill>
                <a:latin typeface="Cambria" panose="02040503050406030204" pitchFamily="18" charset="0"/>
              </a:rPr>
              <a:t>General</a:t>
            </a:r>
          </a:p>
          <a:p>
            <a:pPr>
              <a:buFont typeface="Arial" panose="020B0604020202020204" pitchFamily="34" charset="0"/>
              <a:buChar char="•"/>
            </a:pPr>
            <a:endParaRPr lang="en-US" sz="1600" dirty="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  the </a:t>
            </a:r>
            <a:r>
              <a:rPr lang="en-US" sz="1600" dirty="0">
                <a:solidFill>
                  <a:schemeClr val="tx2">
                    <a:lumMod val="50000"/>
                  </a:schemeClr>
                </a:solidFill>
                <a:latin typeface="Cambria" panose="02040503050406030204" pitchFamily="18" charset="0"/>
              </a:rPr>
              <a:t>Government Accountability Office </a:t>
            </a:r>
            <a:endParaRPr lang="en-US" sz="1600" dirty="0" smtClean="0">
              <a:solidFill>
                <a:schemeClr val="tx2">
                  <a:lumMod val="50000"/>
                </a:schemeClr>
              </a:solidFill>
              <a:latin typeface="Cambria" panose="02040503050406030204" pitchFamily="18" charset="0"/>
            </a:endParaRPr>
          </a:p>
          <a:p>
            <a:pPr>
              <a:buFont typeface="Arial" panose="020B0604020202020204" pitchFamily="34" charset="0"/>
              <a:buChar char="•"/>
            </a:pPr>
            <a:endParaRPr lang="en-US" sz="1600" dirty="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  an </a:t>
            </a:r>
            <a:r>
              <a:rPr lang="en-US" sz="1600" dirty="0">
                <a:solidFill>
                  <a:schemeClr val="tx2">
                    <a:lumMod val="50000"/>
                  </a:schemeClr>
                </a:solidFill>
                <a:latin typeface="Cambria" panose="02040503050406030204" pitchFamily="18" charset="0"/>
              </a:rPr>
              <a:t>employee of the </a:t>
            </a:r>
            <a:r>
              <a:rPr lang="en-US" sz="1600" dirty="0" smtClean="0">
                <a:solidFill>
                  <a:schemeClr val="tx2">
                    <a:lumMod val="50000"/>
                  </a:schemeClr>
                </a:solidFill>
                <a:latin typeface="Cambria" panose="02040503050406030204" pitchFamily="18" charset="0"/>
              </a:rPr>
              <a:t>DoD who </a:t>
            </a:r>
            <a:r>
              <a:rPr lang="en-US" sz="1600" dirty="0">
                <a:solidFill>
                  <a:schemeClr val="tx2">
                    <a:lumMod val="50000"/>
                  </a:schemeClr>
                </a:solidFill>
                <a:latin typeface="Cambria" panose="02040503050406030204" pitchFamily="18" charset="0"/>
              </a:rPr>
              <a:t>has responsibility for contract oversight or </a:t>
            </a:r>
            <a:r>
              <a:rPr lang="en-US" sz="1600" dirty="0" smtClean="0">
                <a:solidFill>
                  <a:schemeClr val="tx2">
                    <a:lumMod val="50000"/>
                  </a:schemeClr>
                </a:solidFill>
                <a:latin typeface="Cambria" panose="02040503050406030204" pitchFamily="18" charset="0"/>
              </a:rPr>
              <a:t>management</a:t>
            </a:r>
          </a:p>
          <a:p>
            <a:pPr>
              <a:buFont typeface="Arial" panose="020B0604020202020204" pitchFamily="34" charset="0"/>
              <a:buChar char="•"/>
            </a:pPr>
            <a:endParaRPr lang="en-US" sz="1600" dirty="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  an authorized official of the Department of Justice or other law enforcement agency</a:t>
            </a:r>
          </a:p>
          <a:p>
            <a:pPr>
              <a:buFont typeface="Arial" panose="020B0604020202020204" pitchFamily="34" charset="0"/>
              <a:buChar char="•"/>
            </a:pPr>
            <a:endParaRPr lang="en-US" sz="1600" dirty="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  a </a:t>
            </a:r>
            <a:r>
              <a:rPr lang="en-US" sz="1600" dirty="0">
                <a:solidFill>
                  <a:schemeClr val="tx2">
                    <a:lumMod val="50000"/>
                  </a:schemeClr>
                </a:solidFill>
                <a:latin typeface="Cambria" panose="02040503050406030204" pitchFamily="18" charset="0"/>
              </a:rPr>
              <a:t>court or grand jury or </a:t>
            </a:r>
            <a:endParaRPr lang="en-US" sz="1600" dirty="0" smtClean="0">
              <a:solidFill>
                <a:schemeClr val="tx2">
                  <a:lumMod val="50000"/>
                </a:schemeClr>
              </a:solidFill>
              <a:latin typeface="Cambria" panose="02040503050406030204" pitchFamily="18" charset="0"/>
            </a:endParaRPr>
          </a:p>
          <a:p>
            <a:endParaRPr lang="en-US" sz="1600" dirty="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  a </a:t>
            </a:r>
            <a:r>
              <a:rPr lang="en-US" sz="1600" dirty="0">
                <a:solidFill>
                  <a:schemeClr val="tx2">
                    <a:lumMod val="50000"/>
                  </a:schemeClr>
                </a:solidFill>
                <a:latin typeface="Cambria" panose="02040503050406030204" pitchFamily="18" charset="0"/>
              </a:rPr>
              <a:t>management official or other employee of the contractor or subcontractor who has the </a:t>
            </a:r>
            <a:endParaRPr lang="en-US" sz="1600" dirty="0" smtClean="0">
              <a:solidFill>
                <a:schemeClr val="tx2">
                  <a:lumMod val="50000"/>
                </a:schemeClr>
              </a:solidFill>
              <a:latin typeface="Cambria" panose="02040503050406030204" pitchFamily="18" charset="0"/>
            </a:endParaRPr>
          </a:p>
          <a:p>
            <a:r>
              <a:rPr lang="en-US" sz="1600" dirty="0">
                <a:solidFill>
                  <a:schemeClr val="tx2">
                    <a:lumMod val="50000"/>
                  </a:schemeClr>
                </a:solidFill>
                <a:latin typeface="Cambria" panose="02040503050406030204" pitchFamily="18" charset="0"/>
              </a:rPr>
              <a:t> </a:t>
            </a:r>
            <a:r>
              <a:rPr lang="en-US" sz="1600" dirty="0" smtClean="0">
                <a:solidFill>
                  <a:schemeClr val="tx2">
                    <a:lumMod val="50000"/>
                  </a:schemeClr>
                </a:solidFill>
                <a:latin typeface="Cambria" panose="02040503050406030204" pitchFamily="18" charset="0"/>
              </a:rPr>
              <a:t>   responsibility to investigate</a:t>
            </a:r>
            <a:r>
              <a:rPr lang="en-US" sz="1600" dirty="0">
                <a:solidFill>
                  <a:schemeClr val="tx2">
                    <a:lumMod val="50000"/>
                  </a:schemeClr>
                </a:solidFill>
                <a:latin typeface="Cambria" panose="02040503050406030204" pitchFamily="18" charset="0"/>
              </a:rPr>
              <a:t>, discover, or address misconduct</a:t>
            </a:r>
          </a:p>
          <a:p>
            <a:r>
              <a:rPr lang="en-US" sz="1600" dirty="0">
                <a:solidFill>
                  <a:schemeClr val="tx2">
                    <a:lumMod val="50000"/>
                  </a:schemeClr>
                </a:solidFill>
                <a:latin typeface="Cambria" panose="02040503050406030204" pitchFamily="18" charset="0"/>
              </a:rPr>
              <a:t>   </a:t>
            </a:r>
          </a:p>
          <a:p>
            <a:endParaRPr lang="en-US" sz="1600" dirty="0">
              <a:solidFill>
                <a:schemeClr val="tx2">
                  <a:lumMod val="50000"/>
                </a:schemeClr>
              </a:solidFill>
            </a:endParaRPr>
          </a:p>
        </p:txBody>
      </p:sp>
      <p:sp>
        <p:nvSpPr>
          <p:cNvPr id="6" name="Title 1"/>
          <p:cNvSpPr txBox="1">
            <a:spLocks/>
          </p:cNvSpPr>
          <p:nvPr/>
        </p:nvSpPr>
        <p:spPr>
          <a:xfrm>
            <a:off x="1189652" y="243288"/>
            <a:ext cx="82296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2400" b="1" dirty="0"/>
              <a:t>Title 10, U.S.C. § </a:t>
            </a:r>
            <a:r>
              <a:rPr lang="en-US" sz="2400" b="1" dirty="0" smtClean="0"/>
              <a:t>4701 </a:t>
            </a:r>
            <a:br>
              <a:rPr lang="en-US" sz="2400" b="1" dirty="0" smtClean="0"/>
            </a:br>
            <a:r>
              <a:rPr lang="en-US" sz="2400" dirty="0" smtClean="0"/>
              <a:t>Authorized Recipients of Protected Disclosures</a:t>
            </a:r>
            <a:r>
              <a:rPr lang="en-US" sz="2400" b="1" dirty="0" smtClean="0"/>
              <a:t/>
            </a:r>
            <a:br>
              <a:rPr lang="en-US" sz="2400" b="1" dirty="0" smtClean="0"/>
            </a:br>
            <a:r>
              <a:rPr lang="en-US" sz="2400" b="1" dirty="0" smtClean="0"/>
              <a:t> </a:t>
            </a:r>
            <a:endParaRPr lang="en-US" sz="2400"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
        <p:nvSpPr>
          <p:cNvPr id="11" name="Hexagon 10"/>
          <p:cNvSpPr/>
          <p:nvPr/>
        </p:nvSpPr>
        <p:spPr>
          <a:xfrm>
            <a:off x="7376167" y="5391128"/>
            <a:ext cx="1378950" cy="1119352"/>
          </a:xfrm>
          <a:prstGeom prst="hexagon">
            <a:avLst/>
          </a:prstGeom>
          <a:solidFill>
            <a:srgbClr val="FF0000"/>
          </a:solidFill>
          <a:ln w="130175">
            <a:solidFill>
              <a:schemeClr val="accent1">
                <a:shade val="50000"/>
              </a:schemeClr>
            </a:solidFill>
          </a:ln>
          <a:effectLst>
            <a:softEdge rad="292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accent5">
                    <a:lumMod val="20000"/>
                    <a:lumOff val="80000"/>
                  </a:schemeClr>
                </a:solidFill>
                <a:effectLst>
                  <a:outerShdw blurRad="38100" dist="38100" dir="2700000" algn="tl">
                    <a:srgbClr val="000000">
                      <a:alpha val="43137"/>
                    </a:srgbClr>
                  </a:outerShdw>
                </a:effectLst>
              </a:rPr>
              <a:t>It is a</a:t>
            </a:r>
          </a:p>
          <a:p>
            <a:pPr algn="ctr"/>
            <a:r>
              <a:rPr lang="en-US" sz="1200" b="1" dirty="0" smtClean="0">
                <a:solidFill>
                  <a:schemeClr val="accent5">
                    <a:lumMod val="20000"/>
                    <a:lumOff val="80000"/>
                  </a:schemeClr>
                </a:solidFill>
                <a:effectLst>
                  <a:outerShdw blurRad="38100" dist="38100" dir="2700000" algn="tl">
                    <a:srgbClr val="000000">
                      <a:alpha val="43137"/>
                    </a:srgbClr>
                  </a:outerShdw>
                </a:effectLst>
              </a:rPr>
              <a:t>Protected Disclosure</a:t>
            </a:r>
            <a:endParaRPr lang="en-US" sz="1200" b="1" dirty="0">
              <a:solidFill>
                <a:schemeClr val="accent5">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4940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417" y="1588362"/>
            <a:ext cx="8373438" cy="3182247"/>
          </a:xfrm>
        </p:spPr>
        <p:txBody>
          <a:bodyPr>
            <a:normAutofit fontScale="92500" lnSpcReduction="20000"/>
          </a:bodyPr>
          <a:lstStyle/>
          <a:p>
            <a:pPr marL="0" indent="0">
              <a:lnSpc>
                <a:spcPct val="150000"/>
              </a:lnSpc>
              <a:buNone/>
            </a:pPr>
            <a:r>
              <a:rPr lang="en-US" sz="2300" dirty="0" smtClean="0">
                <a:solidFill>
                  <a:schemeClr val="tx2">
                    <a:lumMod val="50000"/>
                  </a:schemeClr>
                </a:solidFill>
                <a:latin typeface="Cambria" panose="02040503050406030204" pitchFamily="18" charset="0"/>
              </a:rPr>
              <a:t>Additionally,</a:t>
            </a:r>
          </a:p>
          <a:p>
            <a:pPr marL="0" indent="0">
              <a:lnSpc>
                <a:spcPct val="150000"/>
              </a:lnSpc>
              <a:buNone/>
            </a:pPr>
            <a:endParaRPr lang="en-US" sz="1600" dirty="0" smtClean="0">
              <a:solidFill>
                <a:schemeClr val="tx2">
                  <a:lumMod val="50000"/>
                </a:schemeClr>
              </a:solidFill>
              <a:latin typeface="Cambria" panose="02040503050406030204" pitchFamily="18" charset="0"/>
            </a:endParaRPr>
          </a:p>
          <a:p>
            <a:pPr>
              <a:lnSpc>
                <a:spcPct val="120000"/>
              </a:lnSpc>
              <a:spcBef>
                <a:spcPts val="0"/>
              </a:spcBef>
              <a:buFont typeface="Arial" panose="020B0604020202020204" pitchFamily="34" charset="0"/>
              <a:buChar char="•"/>
            </a:pPr>
            <a:r>
              <a:rPr lang="en-US" sz="2100" dirty="0" smtClean="0">
                <a:solidFill>
                  <a:schemeClr val="tx2">
                    <a:lumMod val="50000"/>
                  </a:schemeClr>
                </a:solidFill>
                <a:latin typeface="Cambria" panose="02040503050406030204" pitchFamily="18" charset="0"/>
              </a:rPr>
              <a:t>An </a:t>
            </a:r>
            <a:r>
              <a:rPr lang="en-US" sz="2100" dirty="0">
                <a:solidFill>
                  <a:schemeClr val="tx2">
                    <a:lumMod val="50000"/>
                  </a:schemeClr>
                </a:solidFill>
                <a:latin typeface="Cambria" panose="02040503050406030204" pitchFamily="18" charset="0"/>
              </a:rPr>
              <a:t>employee who initiates or provides evidence of contractor or subcontractor misconduct in any judicial or administrative proceeding relating to waste, fraud, </a:t>
            </a:r>
            <a:r>
              <a:rPr lang="en-US" sz="2100" dirty="0" smtClean="0">
                <a:solidFill>
                  <a:schemeClr val="tx2">
                    <a:lumMod val="50000"/>
                  </a:schemeClr>
                </a:solidFill>
                <a:latin typeface="Cambria" panose="02040503050406030204" pitchFamily="18" charset="0"/>
              </a:rPr>
              <a:t>or </a:t>
            </a:r>
            <a:r>
              <a:rPr lang="en-US" sz="2100" dirty="0">
                <a:solidFill>
                  <a:schemeClr val="tx2">
                    <a:lumMod val="50000"/>
                  </a:schemeClr>
                </a:solidFill>
                <a:latin typeface="Cambria" panose="02040503050406030204" pitchFamily="18" charset="0"/>
              </a:rPr>
              <a:t>abuse on a </a:t>
            </a:r>
            <a:r>
              <a:rPr lang="en-US" sz="2100" dirty="0" smtClean="0">
                <a:solidFill>
                  <a:schemeClr val="tx2">
                    <a:lumMod val="50000"/>
                  </a:schemeClr>
                </a:solidFill>
                <a:latin typeface="Cambria" panose="02040503050406030204" pitchFamily="18" charset="0"/>
              </a:rPr>
              <a:t>DoD contract </a:t>
            </a:r>
            <a:r>
              <a:rPr lang="en-US" sz="2100" dirty="0">
                <a:solidFill>
                  <a:schemeClr val="tx2">
                    <a:lumMod val="50000"/>
                  </a:schemeClr>
                </a:solidFill>
                <a:latin typeface="Cambria" panose="02040503050406030204" pitchFamily="18" charset="0"/>
              </a:rPr>
              <a:t>or grant, shall be deemed </a:t>
            </a:r>
            <a:r>
              <a:rPr lang="en-US" sz="2100" dirty="0" smtClean="0">
                <a:solidFill>
                  <a:schemeClr val="tx2">
                    <a:lumMod val="50000"/>
                  </a:schemeClr>
                </a:solidFill>
                <a:latin typeface="Cambria" panose="02040503050406030204" pitchFamily="18" charset="0"/>
              </a:rPr>
              <a:t>to </a:t>
            </a:r>
            <a:r>
              <a:rPr lang="en-US" sz="2100" dirty="0">
                <a:solidFill>
                  <a:schemeClr val="tx2">
                    <a:lumMod val="50000"/>
                  </a:schemeClr>
                </a:solidFill>
                <a:latin typeface="Cambria" panose="02040503050406030204" pitchFamily="18" charset="0"/>
              </a:rPr>
              <a:t>have made a </a:t>
            </a:r>
            <a:r>
              <a:rPr lang="en-US" sz="2100" dirty="0" smtClean="0">
                <a:solidFill>
                  <a:schemeClr val="tx2">
                    <a:lumMod val="50000"/>
                  </a:schemeClr>
                </a:solidFill>
                <a:latin typeface="Cambria" panose="02040503050406030204" pitchFamily="18" charset="0"/>
              </a:rPr>
              <a:t>disclosure</a:t>
            </a:r>
          </a:p>
          <a:p>
            <a:pPr marL="0" indent="0">
              <a:lnSpc>
                <a:spcPct val="120000"/>
              </a:lnSpc>
              <a:spcBef>
                <a:spcPts val="0"/>
              </a:spcBef>
              <a:buNone/>
            </a:pPr>
            <a:endParaRPr lang="en-US" sz="2100" dirty="0">
              <a:solidFill>
                <a:schemeClr val="tx2">
                  <a:lumMod val="50000"/>
                </a:schemeClr>
              </a:solidFill>
              <a:latin typeface="Cambria" panose="02040503050406030204" pitchFamily="18" charset="0"/>
            </a:endParaRPr>
          </a:p>
          <a:p>
            <a:pPr>
              <a:lnSpc>
                <a:spcPct val="120000"/>
              </a:lnSpc>
              <a:spcBef>
                <a:spcPts val="0"/>
              </a:spcBef>
              <a:buFont typeface="Arial" panose="020B0604020202020204" pitchFamily="34" charset="0"/>
              <a:buChar char="•"/>
            </a:pPr>
            <a:r>
              <a:rPr lang="en-US" sz="2100" dirty="0" smtClean="0">
                <a:solidFill>
                  <a:schemeClr val="tx2">
                    <a:lumMod val="50000"/>
                  </a:schemeClr>
                </a:solidFill>
                <a:latin typeface="Cambria" panose="02040503050406030204" pitchFamily="18" charset="0"/>
              </a:rPr>
              <a:t>A reprisal is prohibited even if it is undertaken at the request of a DoD official, unless the request takes the form of a nondiscretionary directive or is within the authority of the DoD official making the request</a:t>
            </a:r>
            <a:endParaRPr lang="en-US" sz="2100" dirty="0">
              <a:solidFill>
                <a:schemeClr val="tx2">
                  <a:lumMod val="50000"/>
                </a:schemeClr>
              </a:solidFill>
              <a:latin typeface="Cambria" panose="02040503050406030204" pitchFamily="18" charset="0"/>
            </a:endParaRPr>
          </a:p>
          <a:p>
            <a:pPr>
              <a:lnSpc>
                <a:spcPct val="150000"/>
              </a:lnSpc>
            </a:pPr>
            <a:endParaRPr lang="en-US" sz="1800" dirty="0">
              <a:solidFill>
                <a:schemeClr val="tx2">
                  <a:lumMod val="50000"/>
                </a:schemeClr>
              </a:solidFill>
            </a:endParaRPr>
          </a:p>
        </p:txBody>
      </p:sp>
      <p:sp>
        <p:nvSpPr>
          <p:cNvPr id="4" name="Title 1"/>
          <p:cNvSpPr>
            <a:spLocks noGrp="1"/>
          </p:cNvSpPr>
          <p:nvPr>
            <p:ph type="title"/>
          </p:nvPr>
        </p:nvSpPr>
        <p:spPr>
          <a:xfrm>
            <a:off x="1189652" y="112095"/>
            <a:ext cx="8229600" cy="1143000"/>
          </a:xfrm>
        </p:spPr>
        <p:txBody>
          <a:bodyPr>
            <a:normAutofit fontScale="90000"/>
          </a:bodyPr>
          <a:lstStyle/>
          <a:p>
            <a:r>
              <a:rPr lang="en-US" sz="4000" b="1" dirty="0" smtClean="0"/>
              <a:t/>
            </a:r>
            <a:br>
              <a:rPr lang="en-US" sz="4000" b="1" dirty="0" smtClean="0"/>
            </a:br>
            <a:r>
              <a:rPr lang="en-US" sz="3100" b="1" dirty="0"/>
              <a:t>Title 10, U.S.C. § </a:t>
            </a:r>
            <a:r>
              <a:rPr lang="en-US" sz="3100" b="1" dirty="0" smtClean="0"/>
              <a:t>4701 </a:t>
            </a:r>
            <a:r>
              <a:rPr lang="en-US" sz="4000" b="1" dirty="0"/>
              <a:t/>
            </a:r>
            <a:br>
              <a:rPr lang="en-US" sz="4000" b="1" dirty="0"/>
            </a:br>
            <a:r>
              <a:rPr lang="en-US" sz="2000" dirty="0" smtClean="0"/>
              <a:t>Whistleblower </a:t>
            </a:r>
            <a:r>
              <a:rPr lang="en-US" sz="2000" dirty="0"/>
              <a:t>and Protected Disclosures </a:t>
            </a:r>
            <a:r>
              <a:rPr lang="en-US" b="1" dirty="0" smtClean="0"/>
              <a:t/>
            </a:r>
            <a:br>
              <a:rPr lang="en-US" b="1" dirty="0" smtClean="0"/>
            </a:br>
            <a:r>
              <a:rPr lang="en-US" b="1" dirty="0" smtClean="0"/>
              <a:t> </a:t>
            </a:r>
            <a:endParaRPr lang="en-US"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1898320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3102" y="1715667"/>
            <a:ext cx="7877908" cy="3500146"/>
          </a:xfrm>
        </p:spPr>
        <p:txBody>
          <a:bodyPr>
            <a:normAutofit/>
          </a:bodyPr>
          <a:lstStyle/>
          <a:p>
            <a:pPr>
              <a:buFont typeface="Arial" panose="020B0604020202020204" pitchFamily="34" charset="0"/>
              <a:buChar char="•"/>
            </a:pPr>
            <a:r>
              <a:rPr lang="en-US" sz="3200" dirty="0" smtClean="0">
                <a:solidFill>
                  <a:schemeClr val="tx2">
                    <a:lumMod val="50000"/>
                  </a:schemeClr>
                </a:solidFill>
                <a:latin typeface="Cambria" panose="02040503050406030204" pitchFamily="18" charset="0"/>
              </a:rPr>
              <a:t>Discharge</a:t>
            </a:r>
          </a:p>
          <a:p>
            <a:pPr marL="0" indent="0">
              <a:buNone/>
            </a:pPr>
            <a:endParaRPr lang="en-US" sz="3200" dirty="0" smtClean="0">
              <a:solidFill>
                <a:schemeClr val="tx2">
                  <a:lumMod val="50000"/>
                </a:schemeClr>
              </a:solidFill>
              <a:latin typeface="Cambria" panose="02040503050406030204" pitchFamily="18" charset="0"/>
            </a:endParaRPr>
          </a:p>
          <a:p>
            <a:pPr>
              <a:buFont typeface="Arial" panose="020B0604020202020204" pitchFamily="34" charset="0"/>
              <a:buChar char="•"/>
            </a:pPr>
            <a:r>
              <a:rPr lang="en-US" sz="3200" dirty="0" smtClean="0">
                <a:solidFill>
                  <a:schemeClr val="tx2">
                    <a:lumMod val="50000"/>
                  </a:schemeClr>
                </a:solidFill>
              </a:rPr>
              <a:t>Demotion</a:t>
            </a:r>
          </a:p>
          <a:p>
            <a:pPr marL="0" indent="0">
              <a:buNone/>
            </a:pPr>
            <a:endParaRPr lang="en-US" sz="3200" dirty="0" smtClean="0">
              <a:solidFill>
                <a:schemeClr val="tx2">
                  <a:lumMod val="50000"/>
                </a:schemeClr>
              </a:solidFill>
            </a:endParaRPr>
          </a:p>
          <a:p>
            <a:pPr>
              <a:buFont typeface="Arial" panose="020B0604020202020204" pitchFamily="34" charset="0"/>
              <a:buChar char="•"/>
            </a:pPr>
            <a:r>
              <a:rPr lang="en-US" sz="3200" dirty="0" smtClean="0">
                <a:solidFill>
                  <a:schemeClr val="tx2">
                    <a:lumMod val="50000"/>
                  </a:schemeClr>
                </a:solidFill>
              </a:rPr>
              <a:t>Otherwise Discriminated Against as Reprisal </a:t>
            </a:r>
          </a:p>
          <a:p>
            <a:pPr marL="0" indent="0">
              <a:buNone/>
            </a:pPr>
            <a:endParaRPr lang="en-US" sz="3200" dirty="0">
              <a:solidFill>
                <a:schemeClr val="tx2">
                  <a:lumMod val="50000"/>
                </a:schemeClr>
              </a:solidFill>
            </a:endParaRPr>
          </a:p>
        </p:txBody>
      </p:sp>
      <p:sp>
        <p:nvSpPr>
          <p:cNvPr id="5" name="Title 1"/>
          <p:cNvSpPr txBox="1">
            <a:spLocks/>
          </p:cNvSpPr>
          <p:nvPr/>
        </p:nvSpPr>
        <p:spPr>
          <a:xfrm>
            <a:off x="1189652" y="244410"/>
            <a:ext cx="8229600" cy="1143000"/>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3100" b="1" dirty="0" smtClean="0"/>
              <a:t>Title </a:t>
            </a:r>
            <a:r>
              <a:rPr lang="en-US" sz="3100" b="1" dirty="0"/>
              <a:t>10, U.S.C. § </a:t>
            </a:r>
            <a:r>
              <a:rPr lang="en-US" sz="3100" b="1" dirty="0" smtClean="0"/>
              <a:t>4701 </a:t>
            </a:r>
            <a:endParaRPr lang="en-US" sz="3100" b="1" dirty="0"/>
          </a:p>
          <a:p>
            <a:r>
              <a:rPr lang="en-US" sz="2200" b="1" dirty="0" smtClean="0"/>
              <a:t> </a:t>
            </a:r>
            <a:r>
              <a:rPr lang="en-US" sz="2200" dirty="0" smtClean="0"/>
              <a:t>Personnel Actions</a:t>
            </a:r>
            <a:r>
              <a:rPr lang="en-US" sz="2200" b="1" dirty="0" smtClean="0"/>
              <a:t/>
            </a:r>
            <a:br>
              <a:rPr lang="en-US" sz="2200" b="1" dirty="0" smtClean="0"/>
            </a:br>
            <a:r>
              <a:rPr lang="en-US" sz="2700" b="1" dirty="0" smtClean="0"/>
              <a:t> </a:t>
            </a:r>
            <a:endParaRPr lang="en-US" sz="4000"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4153" y="1618593"/>
            <a:ext cx="3069020" cy="2462641"/>
          </a:xfrm>
          <a:prstGeom prst="rect">
            <a:avLst/>
          </a:prstGeom>
        </p:spPr>
      </p:pic>
    </p:spTree>
    <p:extLst>
      <p:ext uri="{BB962C8B-B14F-4D97-AF65-F5344CB8AC3E}">
        <p14:creationId xmlns:p14="http://schemas.microsoft.com/office/powerpoint/2010/main" val="618081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410" y="1499799"/>
            <a:ext cx="8229600" cy="4525963"/>
          </a:xfrm>
        </p:spPr>
        <p:txBody>
          <a:bodyPr>
            <a:normAutofit/>
          </a:bodyPr>
          <a:lstStyle/>
          <a:p>
            <a:pPr>
              <a:buFont typeface="Arial" panose="020B0604020202020204" pitchFamily="34" charset="0"/>
              <a:buChar char="•"/>
            </a:pPr>
            <a:r>
              <a:rPr lang="en-US" sz="1800" dirty="0">
                <a:solidFill>
                  <a:schemeClr val="tx2">
                    <a:lumMod val="50000"/>
                  </a:schemeClr>
                </a:solidFill>
              </a:rPr>
              <a:t>You are an employee of a major government contractor, </a:t>
            </a:r>
            <a:r>
              <a:rPr lang="en-US" sz="1800" dirty="0" smtClean="0">
                <a:solidFill>
                  <a:schemeClr val="tx2">
                    <a:lumMod val="50000"/>
                  </a:schemeClr>
                </a:solidFill>
              </a:rPr>
              <a:t>FX, INC. and a member </a:t>
            </a:r>
            <a:r>
              <a:rPr lang="en-US" sz="1800" dirty="0">
                <a:solidFill>
                  <a:schemeClr val="tx2">
                    <a:lumMod val="50000"/>
                  </a:schemeClr>
                </a:solidFill>
              </a:rPr>
              <a:t>of FX team supporting a services contract with </a:t>
            </a:r>
            <a:r>
              <a:rPr lang="en-US" sz="1800" dirty="0" smtClean="0">
                <a:solidFill>
                  <a:schemeClr val="tx2">
                    <a:lumMod val="50000"/>
                  </a:schemeClr>
                </a:solidFill>
              </a:rPr>
              <a:t>a DoD Component </a:t>
            </a:r>
            <a:r>
              <a:rPr lang="en-US" sz="1800" dirty="0">
                <a:solidFill>
                  <a:schemeClr val="tx2">
                    <a:lumMod val="50000"/>
                  </a:schemeClr>
                </a:solidFill>
              </a:rPr>
              <a:t>and are renegotiating </a:t>
            </a:r>
            <a:r>
              <a:rPr lang="en-US" sz="1800" dirty="0" smtClean="0">
                <a:solidFill>
                  <a:schemeClr val="tx2">
                    <a:lumMod val="50000"/>
                  </a:schemeClr>
                </a:solidFill>
              </a:rPr>
              <a:t>a contract </a:t>
            </a:r>
            <a:endParaRPr lang="en-US" sz="1800" dirty="0">
              <a:solidFill>
                <a:schemeClr val="tx2">
                  <a:lumMod val="50000"/>
                </a:schemeClr>
              </a:solidFill>
            </a:endParaRPr>
          </a:p>
          <a:p>
            <a:pPr>
              <a:buFont typeface="Arial" panose="020B0604020202020204" pitchFamily="34" charset="0"/>
              <a:buChar char="•"/>
            </a:pPr>
            <a:endParaRPr lang="en-US" sz="1800" dirty="0" smtClean="0">
              <a:solidFill>
                <a:schemeClr val="tx2">
                  <a:lumMod val="50000"/>
                </a:schemeClr>
              </a:solidFill>
            </a:endParaRPr>
          </a:p>
          <a:p>
            <a:pPr>
              <a:buFont typeface="Arial" panose="020B0604020202020204" pitchFamily="34" charset="0"/>
              <a:buChar char="•"/>
            </a:pPr>
            <a:r>
              <a:rPr lang="en-US" sz="1800" dirty="0">
                <a:solidFill>
                  <a:schemeClr val="tx2">
                    <a:lumMod val="50000"/>
                  </a:schemeClr>
                </a:solidFill>
              </a:rPr>
              <a:t>You </a:t>
            </a:r>
            <a:r>
              <a:rPr lang="en-US" sz="1800" dirty="0" smtClean="0">
                <a:solidFill>
                  <a:schemeClr val="tx2">
                    <a:lumMod val="50000"/>
                  </a:schemeClr>
                </a:solidFill>
              </a:rPr>
              <a:t>have a reasonable belief </a:t>
            </a:r>
            <a:r>
              <a:rPr lang="en-US" sz="1800" dirty="0">
                <a:solidFill>
                  <a:schemeClr val="tx2">
                    <a:lumMod val="50000"/>
                  </a:schemeClr>
                </a:solidFill>
              </a:rPr>
              <a:t>that the </a:t>
            </a:r>
            <a:r>
              <a:rPr lang="en-US" sz="1800" dirty="0" smtClean="0">
                <a:solidFill>
                  <a:schemeClr val="tx2">
                    <a:lumMod val="50000"/>
                  </a:schemeClr>
                </a:solidFill>
              </a:rPr>
              <a:t>DoD contracting </a:t>
            </a:r>
            <a:r>
              <a:rPr lang="en-US" sz="1800" dirty="0">
                <a:solidFill>
                  <a:schemeClr val="tx2">
                    <a:lumMod val="50000"/>
                  </a:schemeClr>
                </a:solidFill>
              </a:rPr>
              <a:t>officer involved in </a:t>
            </a:r>
            <a:r>
              <a:rPr lang="en-US" sz="1800" dirty="0" smtClean="0">
                <a:solidFill>
                  <a:schemeClr val="tx2">
                    <a:lumMod val="50000"/>
                  </a:schemeClr>
                </a:solidFill>
              </a:rPr>
              <a:t>the contract renegotiations was offered </a:t>
            </a:r>
            <a:r>
              <a:rPr lang="en-US" sz="1800" dirty="0">
                <a:solidFill>
                  <a:schemeClr val="tx2">
                    <a:lumMod val="50000"/>
                  </a:schemeClr>
                </a:solidFill>
              </a:rPr>
              <a:t>a job with </a:t>
            </a:r>
            <a:r>
              <a:rPr lang="en-US" sz="1800" dirty="0" smtClean="0">
                <a:solidFill>
                  <a:schemeClr val="tx2">
                    <a:lumMod val="50000"/>
                  </a:schemeClr>
                </a:solidFill>
              </a:rPr>
              <a:t>FX and is in violation of a law...  </a:t>
            </a:r>
            <a:endParaRPr lang="en-US" sz="1800" dirty="0">
              <a:solidFill>
                <a:schemeClr val="tx2">
                  <a:lumMod val="50000"/>
                </a:schemeClr>
              </a:solidFill>
            </a:endParaRPr>
          </a:p>
          <a:p>
            <a:pPr marL="0" indent="0">
              <a:buNone/>
            </a:pPr>
            <a:endParaRPr lang="en-US" sz="1800" dirty="0">
              <a:solidFill>
                <a:schemeClr val="tx2">
                  <a:lumMod val="50000"/>
                </a:schemeClr>
              </a:solidFill>
            </a:endParaRPr>
          </a:p>
          <a:p>
            <a:pPr>
              <a:buFont typeface="Arial" panose="020B0604020202020204" pitchFamily="34" charset="0"/>
              <a:buChar char="•"/>
            </a:pPr>
            <a:r>
              <a:rPr lang="en-US" sz="1800" dirty="0">
                <a:solidFill>
                  <a:schemeClr val="tx2">
                    <a:lumMod val="50000"/>
                  </a:schemeClr>
                </a:solidFill>
              </a:rPr>
              <a:t>If you report </a:t>
            </a:r>
            <a:r>
              <a:rPr lang="en-US" sz="1800" dirty="0" smtClean="0">
                <a:solidFill>
                  <a:schemeClr val="tx2">
                    <a:lumMod val="50000"/>
                  </a:schemeClr>
                </a:solidFill>
              </a:rPr>
              <a:t>this to an Inspector General, or a management official of the contractor having authority to investigate, discover, or address misconduct  </a:t>
            </a:r>
            <a:r>
              <a:rPr lang="en-US" sz="1800" dirty="0">
                <a:solidFill>
                  <a:schemeClr val="tx2">
                    <a:lumMod val="50000"/>
                  </a:schemeClr>
                </a:solidFill>
              </a:rPr>
              <a:t>you </a:t>
            </a:r>
            <a:r>
              <a:rPr lang="en-US" sz="1800" dirty="0" smtClean="0">
                <a:solidFill>
                  <a:schemeClr val="tx2">
                    <a:lumMod val="50000"/>
                  </a:schemeClr>
                </a:solidFill>
              </a:rPr>
              <a:t>are protected </a:t>
            </a:r>
            <a:r>
              <a:rPr lang="en-US" sz="1800" dirty="0">
                <a:solidFill>
                  <a:schemeClr val="tx2">
                    <a:lumMod val="50000"/>
                  </a:schemeClr>
                </a:solidFill>
              </a:rPr>
              <a:t>under the Whistleblower </a:t>
            </a:r>
            <a:r>
              <a:rPr lang="en-US" sz="1800" dirty="0" smtClean="0">
                <a:solidFill>
                  <a:schemeClr val="tx2">
                    <a:lumMod val="50000"/>
                  </a:schemeClr>
                </a:solidFill>
              </a:rPr>
              <a:t>Protection Statute (10 U.S.C. § 4701) from reprisal, if the FX employer terminates your employment a week later for your protected disclosure</a:t>
            </a:r>
            <a:endParaRPr lang="en-US" sz="1800" dirty="0">
              <a:solidFill>
                <a:schemeClr val="tx2">
                  <a:lumMod val="50000"/>
                </a:schemeClr>
              </a:solidFill>
            </a:endParaRPr>
          </a:p>
        </p:txBody>
      </p:sp>
      <p:sp>
        <p:nvSpPr>
          <p:cNvPr id="4" name="Title 1"/>
          <p:cNvSpPr txBox="1">
            <a:spLocks/>
          </p:cNvSpPr>
          <p:nvPr/>
        </p:nvSpPr>
        <p:spPr>
          <a:xfrm>
            <a:off x="1189652" y="274819"/>
            <a:ext cx="8229600" cy="1143000"/>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3100" b="1" dirty="0"/>
              <a:t>Title 10, U.S.C. § </a:t>
            </a:r>
            <a:r>
              <a:rPr lang="en-US" sz="3100" b="1" dirty="0" smtClean="0"/>
              <a:t>4701 </a:t>
            </a:r>
            <a:endParaRPr lang="en-US" sz="3100" b="1" dirty="0"/>
          </a:p>
          <a:p>
            <a:r>
              <a:rPr lang="en-US" sz="2200" dirty="0" smtClean="0"/>
              <a:t>Whistleblower Retaliation Scenario</a:t>
            </a:r>
            <a:r>
              <a:rPr lang="en-US" dirty="0" smtClean="0"/>
              <a:t/>
            </a:r>
            <a:br>
              <a:rPr lang="en-US" dirty="0" smtClean="0"/>
            </a:br>
            <a:r>
              <a:rPr lang="en-US" sz="2700" b="1" dirty="0" smtClean="0"/>
              <a:t> </a:t>
            </a:r>
            <a:endParaRPr lang="en-US" sz="40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3189040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8316" y="3383126"/>
            <a:ext cx="3731173" cy="2798380"/>
          </a:xfrm>
          <a:prstGeom prst="ellipse">
            <a:avLst/>
          </a:prstGeom>
          <a:ln>
            <a:noFill/>
          </a:ln>
          <a:effectLst>
            <a:softEdge rad="112500"/>
          </a:effectLst>
        </p:spPr>
      </p:pic>
      <p:sp>
        <p:nvSpPr>
          <p:cNvPr id="9" name="Rectangle 8"/>
          <p:cNvSpPr/>
          <p:nvPr/>
        </p:nvSpPr>
        <p:spPr>
          <a:xfrm>
            <a:off x="785308" y="2298984"/>
            <a:ext cx="7897722" cy="2880309"/>
          </a:xfrm>
          <a:prstGeom prst="rect">
            <a:avLst/>
          </a:prstGeom>
          <a:noFill/>
          <a:ln>
            <a:noFill/>
          </a:ln>
          <a:effectLst>
            <a:outerShdw blurRad="50800" dist="50800" dir="5400000" sx="103000" sy="103000" algn="ctr" rotWithShape="0">
              <a:srgbClr val="000000">
                <a:alpha val="89000"/>
              </a:srgbClr>
            </a:outerShdw>
            <a:reflection endPos="0" dist="50800" dir="5400000" sy="-100000" algn="bl" rotWithShape="0"/>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 name="Title 1"/>
          <p:cNvSpPr txBox="1">
            <a:spLocks/>
          </p:cNvSpPr>
          <p:nvPr/>
        </p:nvSpPr>
        <p:spPr>
          <a:xfrm>
            <a:off x="1189652" y="288899"/>
            <a:ext cx="8229600" cy="11430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3100" b="1" dirty="0"/>
              <a:t>Title 10, U.S.C. § </a:t>
            </a:r>
            <a:r>
              <a:rPr lang="en-US" sz="3100" b="1" dirty="0" smtClean="0"/>
              <a:t>4701 </a:t>
            </a:r>
            <a:r>
              <a:rPr lang="en-US" b="1" dirty="0" smtClean="0"/>
              <a:t/>
            </a:r>
            <a:br>
              <a:rPr lang="en-US" b="1" dirty="0" smtClean="0"/>
            </a:br>
            <a:r>
              <a:rPr lang="en-US" b="1" dirty="0" smtClean="0"/>
              <a:t> </a:t>
            </a:r>
            <a:r>
              <a:rPr lang="en-US" sz="2200" dirty="0" smtClean="0"/>
              <a:t>Rights and Remedies</a:t>
            </a:r>
            <a:r>
              <a:rPr lang="en-US" b="1" dirty="0" smtClean="0"/>
              <a:t/>
            </a:r>
            <a:br>
              <a:rPr lang="en-US" b="1" dirty="0" smtClean="0"/>
            </a:br>
            <a:r>
              <a:rPr lang="en-US" sz="2700" b="1" dirty="0" smtClean="0"/>
              <a:t> </a:t>
            </a:r>
            <a:endParaRPr lang="en-US" sz="4000" b="1" dirty="0"/>
          </a:p>
        </p:txBody>
      </p:sp>
      <p:sp>
        <p:nvSpPr>
          <p:cNvPr id="4" name="TextBox 3"/>
          <p:cNvSpPr txBox="1"/>
          <p:nvPr/>
        </p:nvSpPr>
        <p:spPr>
          <a:xfrm>
            <a:off x="785308" y="1707813"/>
            <a:ext cx="8060962" cy="2031325"/>
          </a:xfrm>
          <a:prstGeom prst="rect">
            <a:avLst/>
          </a:prstGeom>
          <a:noFill/>
          <a:effectLst>
            <a:softEdge rad="266700"/>
          </a:effectLst>
        </p:spPr>
        <p:txBody>
          <a:bodyPr wrap="square" rtlCol="0">
            <a:spAutoFit/>
          </a:bodyPr>
          <a:lstStyle/>
          <a:p>
            <a:pPr>
              <a:lnSpc>
                <a:spcPct val="150000"/>
              </a:lnSpc>
            </a:pPr>
            <a:r>
              <a:rPr lang="en-US" b="1" dirty="0" smtClean="0">
                <a:ln>
                  <a:solidFill>
                    <a:schemeClr val="accent1">
                      <a:shade val="50000"/>
                      <a:alpha val="44000"/>
                    </a:schemeClr>
                  </a:solidFill>
                </a:ln>
                <a:latin typeface="Cambria" panose="02040503050406030204" pitchFamily="18" charset="0"/>
              </a:rPr>
              <a:t>Remember,</a:t>
            </a:r>
          </a:p>
          <a:p>
            <a:pPr>
              <a:lnSpc>
                <a:spcPct val="150000"/>
              </a:lnSpc>
            </a:pPr>
            <a:endParaRPr lang="en-US" dirty="0" smtClean="0">
              <a:ln>
                <a:solidFill>
                  <a:schemeClr val="accent1">
                    <a:shade val="50000"/>
                    <a:alpha val="44000"/>
                  </a:schemeClr>
                </a:solidFill>
              </a:ln>
              <a:latin typeface="Cambria" panose="02040503050406030204" pitchFamily="18" charset="0"/>
            </a:endParaRPr>
          </a:p>
          <a:p>
            <a:r>
              <a:rPr lang="en-US" dirty="0" smtClean="0">
                <a:ln>
                  <a:solidFill>
                    <a:schemeClr val="accent1">
                      <a:shade val="50000"/>
                      <a:alpha val="44000"/>
                    </a:schemeClr>
                  </a:solidFill>
                </a:ln>
                <a:latin typeface="Cambria" panose="02040503050406030204" pitchFamily="18" charset="0"/>
              </a:rPr>
              <a:t>If you make a protected disclosure and believe you have been subjected to reprisal because of that disclosure, the Whistleblower Protection Act (WPA) and Whistleblower Protection Enhancement Act (WPEA) provide you with certain rights and remedies</a:t>
            </a:r>
            <a:endParaRPr lang="en-US" dirty="0">
              <a:ln>
                <a:solidFill>
                  <a:schemeClr val="accent1">
                    <a:shade val="50000"/>
                    <a:alpha val="44000"/>
                  </a:schemeClr>
                </a:solidFill>
              </a:ln>
              <a:latin typeface="Cambria" panose="02040503050406030204" pitchFamily="18"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3276841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6123" y="1500453"/>
            <a:ext cx="8023611" cy="4155286"/>
          </a:xfrm>
        </p:spPr>
        <p:txBody>
          <a:bodyPr>
            <a:noAutofit/>
          </a:bodyPr>
          <a:lstStyle/>
          <a:p>
            <a:pPr>
              <a:buFont typeface="Arial" panose="020B0604020202020204" pitchFamily="34" charset="0"/>
              <a:buChar char="•"/>
            </a:pPr>
            <a:r>
              <a:rPr lang="en-US" dirty="0">
                <a:solidFill>
                  <a:schemeClr val="tx2">
                    <a:lumMod val="50000"/>
                  </a:schemeClr>
                </a:solidFill>
                <a:latin typeface="Cambria" panose="02040503050406030204" pitchFamily="18" charset="0"/>
              </a:rPr>
              <a:t>A person who believes </a:t>
            </a:r>
            <a:r>
              <a:rPr lang="en-US" dirty="0" smtClean="0">
                <a:solidFill>
                  <a:schemeClr val="tx2">
                    <a:lumMod val="50000"/>
                  </a:schemeClr>
                </a:solidFill>
                <a:latin typeface="Cambria" panose="02040503050406030204" pitchFamily="18" charset="0"/>
              </a:rPr>
              <a:t>they were subjected </a:t>
            </a:r>
            <a:r>
              <a:rPr lang="en-US" dirty="0">
                <a:solidFill>
                  <a:schemeClr val="tx2">
                    <a:lumMod val="50000"/>
                  </a:schemeClr>
                </a:solidFill>
                <a:latin typeface="Cambria" panose="02040503050406030204" pitchFamily="18" charset="0"/>
              </a:rPr>
              <a:t>to </a:t>
            </a:r>
            <a:r>
              <a:rPr lang="en-US" dirty="0" smtClean="0">
                <a:solidFill>
                  <a:schemeClr val="tx2">
                    <a:lumMod val="50000"/>
                  </a:schemeClr>
                </a:solidFill>
                <a:latin typeface="Cambria" panose="02040503050406030204" pitchFamily="18" charset="0"/>
              </a:rPr>
              <a:t>a reprisal under 10 U.S.C. § 4701 may </a:t>
            </a:r>
            <a:r>
              <a:rPr lang="en-US" dirty="0">
                <a:solidFill>
                  <a:schemeClr val="tx2">
                    <a:lumMod val="50000"/>
                  </a:schemeClr>
                </a:solidFill>
                <a:latin typeface="Cambria" panose="02040503050406030204" pitchFamily="18" charset="0"/>
              </a:rPr>
              <a:t>submit a complaint to the </a:t>
            </a:r>
            <a:r>
              <a:rPr lang="en-US" dirty="0" smtClean="0">
                <a:solidFill>
                  <a:schemeClr val="tx2">
                    <a:lumMod val="50000"/>
                  </a:schemeClr>
                </a:solidFill>
                <a:latin typeface="Cambria" panose="02040503050406030204" pitchFamily="18" charset="0"/>
              </a:rPr>
              <a:t>DoD Inspector General</a:t>
            </a:r>
          </a:p>
          <a:p>
            <a:pPr marL="0" indent="0">
              <a:buNone/>
            </a:pPr>
            <a:endParaRPr lang="en-US" dirty="0">
              <a:solidFill>
                <a:schemeClr val="tx2">
                  <a:lumMod val="50000"/>
                </a:schemeClr>
              </a:solidFill>
              <a:latin typeface="Cambria" panose="02040503050406030204" pitchFamily="18" charset="0"/>
            </a:endParaRPr>
          </a:p>
          <a:p>
            <a:pPr>
              <a:buFont typeface="Arial" panose="020B0604020202020204" pitchFamily="34" charset="0"/>
              <a:buChar char="•"/>
            </a:pPr>
            <a:r>
              <a:rPr lang="en-US" dirty="0" smtClean="0">
                <a:solidFill>
                  <a:schemeClr val="tx2">
                    <a:lumMod val="50000"/>
                  </a:schemeClr>
                </a:solidFill>
                <a:latin typeface="Cambria" panose="02040503050406030204" pitchFamily="18" charset="0"/>
              </a:rPr>
              <a:t>According to the statute, a complaint may not be brought forward if more than 3 years after the date on the which the alleged reprisal took place </a:t>
            </a:r>
          </a:p>
          <a:p>
            <a:pPr>
              <a:buFont typeface="Arial" panose="020B0604020202020204" pitchFamily="34" charset="0"/>
              <a:buChar char="•"/>
            </a:pPr>
            <a:endParaRPr lang="en-US" dirty="0">
              <a:solidFill>
                <a:schemeClr val="tx2">
                  <a:lumMod val="50000"/>
                </a:schemeClr>
              </a:solidFill>
              <a:latin typeface="Cambria" panose="02040503050406030204" pitchFamily="18" charset="0"/>
            </a:endParaRPr>
          </a:p>
          <a:p>
            <a:pPr>
              <a:buFont typeface="Arial" panose="020B0604020202020204" pitchFamily="34" charset="0"/>
              <a:buChar char="•"/>
            </a:pPr>
            <a:r>
              <a:rPr lang="en-US" dirty="0" smtClean="0">
                <a:solidFill>
                  <a:schemeClr val="tx2">
                    <a:lumMod val="50000"/>
                  </a:schemeClr>
                </a:solidFill>
                <a:latin typeface="Cambria" panose="02040503050406030204" pitchFamily="18" charset="0"/>
              </a:rPr>
              <a:t>Complaint should contain the name of the contractor, the contract number, if known. If not, a sufficient description to identify the contract, what was disclosed and to whom, and the date and description of the reprisal action</a:t>
            </a:r>
          </a:p>
          <a:p>
            <a:endParaRPr lang="en-US" dirty="0">
              <a:solidFill>
                <a:schemeClr val="tx2">
                  <a:lumMod val="50000"/>
                </a:schemeClr>
              </a:solidFill>
              <a:latin typeface="Cambria" panose="02040503050406030204" pitchFamily="18" charset="0"/>
            </a:endParaRPr>
          </a:p>
          <a:p>
            <a:pPr marL="0" indent="0">
              <a:buNone/>
            </a:pPr>
            <a:endParaRPr lang="en-US" sz="1600" dirty="0">
              <a:solidFill>
                <a:schemeClr val="tx2">
                  <a:lumMod val="50000"/>
                </a:schemeClr>
              </a:solidFill>
              <a:latin typeface="Cambria" panose="02040503050406030204" pitchFamily="18" charset="0"/>
            </a:endParaRPr>
          </a:p>
        </p:txBody>
      </p:sp>
      <p:sp>
        <p:nvSpPr>
          <p:cNvPr id="4" name="Title 1"/>
          <p:cNvSpPr txBox="1">
            <a:spLocks/>
          </p:cNvSpPr>
          <p:nvPr/>
        </p:nvSpPr>
        <p:spPr>
          <a:xfrm>
            <a:off x="1189652" y="290399"/>
            <a:ext cx="8229600" cy="11430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3100" b="1" dirty="0"/>
              <a:t>Title 10, U.S.C. § </a:t>
            </a:r>
            <a:r>
              <a:rPr lang="en-US" sz="3100" b="1" dirty="0" smtClean="0"/>
              <a:t>4701 </a:t>
            </a:r>
            <a:r>
              <a:rPr lang="en-US" b="1" dirty="0" smtClean="0"/>
              <a:t/>
            </a:r>
            <a:br>
              <a:rPr lang="en-US" b="1" dirty="0" smtClean="0"/>
            </a:br>
            <a:r>
              <a:rPr lang="en-US" b="1" dirty="0" smtClean="0"/>
              <a:t> </a:t>
            </a:r>
            <a:r>
              <a:rPr lang="en-US" sz="2200" dirty="0" smtClean="0"/>
              <a:t>what’s in the Statute</a:t>
            </a:r>
            <a:r>
              <a:rPr lang="en-US" b="1" dirty="0" smtClean="0"/>
              <a:t/>
            </a:r>
            <a:br>
              <a:rPr lang="en-US" b="1" dirty="0" smtClean="0"/>
            </a:br>
            <a:r>
              <a:rPr lang="en-US" sz="2700" b="1" dirty="0" smtClean="0"/>
              <a:t> </a:t>
            </a:r>
            <a:endParaRPr lang="en-US" sz="4000" b="1"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80596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0111" y="1359758"/>
            <a:ext cx="7935310" cy="4247317"/>
          </a:xfrm>
          <a:prstGeom prst="rect">
            <a:avLst/>
          </a:prstGeom>
        </p:spPr>
        <p:txBody>
          <a:bodyPr wrap="square">
            <a:spAutoFit/>
          </a:bodyPr>
          <a:lstStyle/>
          <a:p>
            <a:pPr>
              <a:buFont typeface="Arial" panose="020B0604020202020204" pitchFamily="34" charset="0"/>
              <a:buChar char="•"/>
            </a:pPr>
            <a:r>
              <a:rPr lang="en-US" dirty="0" smtClean="0">
                <a:solidFill>
                  <a:schemeClr val="tx2">
                    <a:lumMod val="50000"/>
                  </a:schemeClr>
                </a:solidFill>
                <a:latin typeface="Cambria" panose="02040503050406030204" pitchFamily="18" charset="0"/>
              </a:rPr>
              <a:t>   Unless </a:t>
            </a:r>
            <a:r>
              <a:rPr lang="en-US" dirty="0">
                <a:solidFill>
                  <a:schemeClr val="tx2">
                    <a:lumMod val="50000"/>
                  </a:schemeClr>
                </a:solidFill>
                <a:latin typeface="Cambria" panose="02040503050406030204" pitchFamily="18" charset="0"/>
              </a:rPr>
              <a:t>the Inspector General determines that the complaint is frivolous, or </a:t>
            </a:r>
            <a:endParaRPr lang="en-US" dirty="0" smtClean="0">
              <a:solidFill>
                <a:schemeClr val="tx2">
                  <a:lumMod val="50000"/>
                </a:schemeClr>
              </a:solidFill>
              <a:latin typeface="Cambria" panose="02040503050406030204" pitchFamily="18" charset="0"/>
            </a:endParaRPr>
          </a:p>
          <a:p>
            <a:r>
              <a:rPr lang="en-US" dirty="0" smtClean="0">
                <a:solidFill>
                  <a:schemeClr val="tx2">
                    <a:lumMod val="50000"/>
                  </a:schemeClr>
                </a:solidFill>
                <a:latin typeface="Cambria" panose="02040503050406030204" pitchFamily="18" charset="0"/>
              </a:rPr>
              <a:t>     fails </a:t>
            </a:r>
            <a:r>
              <a:rPr lang="en-US" dirty="0">
                <a:solidFill>
                  <a:schemeClr val="tx2">
                    <a:lumMod val="50000"/>
                  </a:schemeClr>
                </a:solidFill>
                <a:latin typeface="Cambria" panose="02040503050406030204" pitchFamily="18" charset="0"/>
              </a:rPr>
              <a:t>to allege a violation of the statute, or it has  previously been addressed </a:t>
            </a:r>
            <a:r>
              <a:rPr lang="en-US" dirty="0" smtClean="0">
                <a:solidFill>
                  <a:schemeClr val="tx2">
                    <a:lumMod val="50000"/>
                  </a:schemeClr>
                </a:solidFill>
                <a:latin typeface="Cambria" panose="02040503050406030204" pitchFamily="18" charset="0"/>
              </a:rPr>
              <a:t>  </a:t>
            </a:r>
          </a:p>
          <a:p>
            <a:r>
              <a:rPr lang="en-US" dirty="0">
                <a:solidFill>
                  <a:schemeClr val="tx2">
                    <a:lumMod val="50000"/>
                  </a:schemeClr>
                </a:solidFill>
                <a:latin typeface="Cambria" panose="02040503050406030204" pitchFamily="18" charset="0"/>
              </a:rPr>
              <a:t> </a:t>
            </a:r>
            <a:r>
              <a:rPr lang="en-US" dirty="0" smtClean="0">
                <a:solidFill>
                  <a:schemeClr val="tx2">
                    <a:lumMod val="50000"/>
                  </a:schemeClr>
                </a:solidFill>
                <a:latin typeface="Cambria" panose="02040503050406030204" pitchFamily="18" charset="0"/>
              </a:rPr>
              <a:t>    in another </a:t>
            </a:r>
            <a:r>
              <a:rPr lang="en-US" dirty="0">
                <a:solidFill>
                  <a:schemeClr val="tx2">
                    <a:lumMod val="50000"/>
                  </a:schemeClr>
                </a:solidFill>
                <a:latin typeface="Cambria" panose="02040503050406030204" pitchFamily="18" charset="0"/>
              </a:rPr>
              <a:t>Federal or State judicial or administrative proceeding initiated by </a:t>
            </a:r>
            <a:endParaRPr lang="en-US" dirty="0" smtClean="0">
              <a:solidFill>
                <a:schemeClr val="tx2">
                  <a:lumMod val="50000"/>
                </a:schemeClr>
              </a:solidFill>
              <a:latin typeface="Cambria" panose="02040503050406030204" pitchFamily="18" charset="0"/>
            </a:endParaRPr>
          </a:p>
          <a:p>
            <a:r>
              <a:rPr lang="en-US" dirty="0">
                <a:solidFill>
                  <a:schemeClr val="tx2">
                    <a:lumMod val="50000"/>
                  </a:schemeClr>
                </a:solidFill>
                <a:latin typeface="Cambria" panose="02040503050406030204" pitchFamily="18" charset="0"/>
              </a:rPr>
              <a:t> </a:t>
            </a:r>
            <a:r>
              <a:rPr lang="en-US" dirty="0" smtClean="0">
                <a:solidFill>
                  <a:schemeClr val="tx2">
                    <a:lumMod val="50000"/>
                  </a:schemeClr>
                </a:solidFill>
                <a:latin typeface="Cambria" panose="02040503050406030204" pitchFamily="18" charset="0"/>
              </a:rPr>
              <a:t>    the complainant</a:t>
            </a:r>
            <a:r>
              <a:rPr lang="en-US" dirty="0">
                <a:solidFill>
                  <a:schemeClr val="tx2">
                    <a:lumMod val="50000"/>
                  </a:schemeClr>
                </a:solidFill>
                <a:latin typeface="Cambria" panose="02040503050406030204" pitchFamily="18" charset="0"/>
              </a:rPr>
              <a:t>, the Inspector General will investigate the </a:t>
            </a:r>
            <a:r>
              <a:rPr lang="en-US" dirty="0" smtClean="0">
                <a:solidFill>
                  <a:schemeClr val="tx2">
                    <a:lumMod val="50000"/>
                  </a:schemeClr>
                </a:solidFill>
                <a:latin typeface="Cambria" panose="02040503050406030204" pitchFamily="18" charset="0"/>
              </a:rPr>
              <a:t>complaint</a:t>
            </a:r>
          </a:p>
          <a:p>
            <a:endParaRPr lang="en-US" dirty="0">
              <a:solidFill>
                <a:schemeClr val="tx2">
                  <a:lumMod val="50000"/>
                </a:schemeClr>
              </a:solidFill>
              <a:latin typeface="Cambria" panose="02040503050406030204" pitchFamily="18" charset="0"/>
            </a:endParaRPr>
          </a:p>
          <a:p>
            <a:pPr marL="285750" indent="-285750">
              <a:buFont typeface="Arial" panose="020B0604020202020204" pitchFamily="34" charset="0"/>
              <a:buChar char="•"/>
            </a:pPr>
            <a:r>
              <a:rPr lang="en-US" dirty="0" smtClean="0">
                <a:solidFill>
                  <a:schemeClr val="tx2">
                    <a:lumMod val="50000"/>
                  </a:schemeClr>
                </a:solidFill>
                <a:latin typeface="Cambria" panose="02040503050406030204" pitchFamily="18" charset="0"/>
              </a:rPr>
              <a:t>The outcome </a:t>
            </a:r>
            <a:r>
              <a:rPr lang="en-US" dirty="0">
                <a:solidFill>
                  <a:schemeClr val="tx2">
                    <a:lumMod val="50000"/>
                  </a:schemeClr>
                </a:solidFill>
                <a:latin typeface="Cambria" panose="02040503050406030204" pitchFamily="18" charset="0"/>
              </a:rPr>
              <a:t>of an IG investigation </a:t>
            </a:r>
            <a:r>
              <a:rPr lang="en-US" dirty="0" smtClean="0">
                <a:solidFill>
                  <a:schemeClr val="tx2">
                    <a:lumMod val="50000"/>
                  </a:schemeClr>
                </a:solidFill>
                <a:latin typeface="Cambria" panose="02040503050406030204" pitchFamily="18" charset="0"/>
              </a:rPr>
              <a:t>is always based on the facts and evidence collected. There are three potential outcomes for a complaint, (1) dismissal of the complaint </a:t>
            </a:r>
            <a:r>
              <a:rPr lang="en-US" dirty="0">
                <a:solidFill>
                  <a:schemeClr val="tx2">
                    <a:lumMod val="50000"/>
                  </a:schemeClr>
                </a:solidFill>
                <a:latin typeface="Cambria" panose="02040503050406030204" pitchFamily="18" charset="0"/>
              </a:rPr>
              <a:t>without full investigation; </a:t>
            </a:r>
            <a:r>
              <a:rPr lang="en-US" dirty="0" smtClean="0">
                <a:solidFill>
                  <a:schemeClr val="tx2">
                    <a:lumMod val="50000"/>
                  </a:schemeClr>
                </a:solidFill>
                <a:latin typeface="Cambria" panose="02040503050406030204" pitchFamily="18" charset="0"/>
              </a:rPr>
              <a:t>(2) complaint is not </a:t>
            </a:r>
            <a:r>
              <a:rPr lang="en-US" dirty="0">
                <a:solidFill>
                  <a:schemeClr val="tx2">
                    <a:lumMod val="50000"/>
                  </a:schemeClr>
                </a:solidFill>
                <a:latin typeface="Cambria" panose="02040503050406030204" pitchFamily="18" charset="0"/>
              </a:rPr>
              <a:t>substantiated </a:t>
            </a:r>
            <a:r>
              <a:rPr lang="en-US" dirty="0" smtClean="0">
                <a:solidFill>
                  <a:schemeClr val="tx2">
                    <a:lumMod val="50000"/>
                  </a:schemeClr>
                </a:solidFill>
                <a:latin typeface="Cambria" panose="02040503050406030204" pitchFamily="18" charset="0"/>
              </a:rPr>
              <a:t>based on facts and evidence after an investigation; and (3) complaint is substantiated based on the facts and evidence after investigation</a:t>
            </a:r>
            <a:endParaRPr lang="en-US" dirty="0">
              <a:solidFill>
                <a:schemeClr val="tx2">
                  <a:lumMod val="50000"/>
                </a:schemeClr>
              </a:solidFill>
              <a:latin typeface="Cambria" panose="02040503050406030204" pitchFamily="18" charset="0"/>
            </a:endParaRPr>
          </a:p>
          <a:p>
            <a:endParaRPr lang="en-US" dirty="0">
              <a:solidFill>
                <a:schemeClr val="tx2">
                  <a:lumMod val="50000"/>
                </a:schemeClr>
              </a:solidFill>
              <a:latin typeface="Cambria" panose="02040503050406030204" pitchFamily="18" charset="0"/>
            </a:endParaRPr>
          </a:p>
          <a:p>
            <a:pPr>
              <a:buFont typeface="Arial" panose="020B0604020202020204" pitchFamily="34" charset="0"/>
              <a:buChar char="•"/>
            </a:pPr>
            <a:r>
              <a:rPr lang="en-US" dirty="0" smtClean="0">
                <a:solidFill>
                  <a:schemeClr val="tx2">
                    <a:lumMod val="50000"/>
                  </a:schemeClr>
                </a:solidFill>
                <a:latin typeface="Cambria" panose="02040503050406030204" pitchFamily="18" charset="0"/>
              </a:rPr>
              <a:t>   Once </a:t>
            </a:r>
            <a:r>
              <a:rPr lang="en-US" dirty="0">
                <a:solidFill>
                  <a:schemeClr val="tx2">
                    <a:lumMod val="50000"/>
                  </a:schemeClr>
                </a:solidFill>
                <a:latin typeface="Cambria" panose="02040503050406030204" pitchFamily="18" charset="0"/>
              </a:rPr>
              <a:t>the investigation is completed, the Inspector General will submit a </a:t>
            </a:r>
            <a:endParaRPr lang="en-US" dirty="0" smtClean="0">
              <a:solidFill>
                <a:schemeClr val="tx2">
                  <a:lumMod val="50000"/>
                </a:schemeClr>
              </a:solidFill>
              <a:latin typeface="Cambria" panose="02040503050406030204" pitchFamily="18" charset="0"/>
            </a:endParaRPr>
          </a:p>
          <a:p>
            <a:r>
              <a:rPr lang="en-US" dirty="0">
                <a:solidFill>
                  <a:schemeClr val="tx2">
                    <a:lumMod val="50000"/>
                  </a:schemeClr>
                </a:solidFill>
                <a:latin typeface="Cambria" panose="02040503050406030204" pitchFamily="18" charset="0"/>
              </a:rPr>
              <a:t> </a:t>
            </a:r>
            <a:r>
              <a:rPr lang="en-US" dirty="0" smtClean="0">
                <a:solidFill>
                  <a:schemeClr val="tx2">
                    <a:lumMod val="50000"/>
                  </a:schemeClr>
                </a:solidFill>
                <a:latin typeface="Cambria" panose="02040503050406030204" pitchFamily="18" charset="0"/>
              </a:rPr>
              <a:t>    report </a:t>
            </a:r>
            <a:r>
              <a:rPr lang="en-US" dirty="0">
                <a:solidFill>
                  <a:schemeClr val="tx2">
                    <a:lumMod val="50000"/>
                  </a:schemeClr>
                </a:solidFill>
                <a:latin typeface="Cambria" panose="02040503050406030204" pitchFamily="18" charset="0"/>
              </a:rPr>
              <a:t>of the findings of the investigation to the person, the contractor  </a:t>
            </a:r>
            <a:r>
              <a:rPr lang="en-US" dirty="0" smtClean="0">
                <a:solidFill>
                  <a:schemeClr val="tx2">
                    <a:lumMod val="50000"/>
                  </a:schemeClr>
                </a:solidFill>
                <a:latin typeface="Cambria" panose="02040503050406030204" pitchFamily="18" charset="0"/>
              </a:rPr>
              <a:t>  </a:t>
            </a:r>
          </a:p>
          <a:p>
            <a:r>
              <a:rPr lang="en-US" dirty="0">
                <a:solidFill>
                  <a:schemeClr val="tx2">
                    <a:lumMod val="50000"/>
                  </a:schemeClr>
                </a:solidFill>
                <a:latin typeface="Cambria" panose="02040503050406030204" pitchFamily="18" charset="0"/>
              </a:rPr>
              <a:t> </a:t>
            </a:r>
            <a:r>
              <a:rPr lang="en-US" dirty="0" smtClean="0">
                <a:solidFill>
                  <a:schemeClr val="tx2">
                    <a:lumMod val="50000"/>
                  </a:schemeClr>
                </a:solidFill>
                <a:latin typeface="Cambria" panose="02040503050406030204" pitchFamily="18" charset="0"/>
              </a:rPr>
              <a:t>    concerned</a:t>
            </a:r>
            <a:r>
              <a:rPr lang="en-US" dirty="0">
                <a:solidFill>
                  <a:schemeClr val="tx2">
                    <a:lumMod val="50000"/>
                  </a:schemeClr>
                </a:solidFill>
                <a:latin typeface="Cambria" panose="02040503050406030204" pitchFamily="18" charset="0"/>
              </a:rPr>
              <a:t>, and the head of the agency</a:t>
            </a:r>
          </a:p>
        </p:txBody>
      </p:sp>
      <p:sp>
        <p:nvSpPr>
          <p:cNvPr id="5" name="Title 1"/>
          <p:cNvSpPr txBox="1">
            <a:spLocks/>
          </p:cNvSpPr>
          <p:nvPr/>
        </p:nvSpPr>
        <p:spPr>
          <a:xfrm>
            <a:off x="1189652" y="290399"/>
            <a:ext cx="8229600" cy="11430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3100" b="1" dirty="0"/>
              <a:t>Title 10, U.S.C. § </a:t>
            </a:r>
            <a:r>
              <a:rPr lang="en-US" sz="3100" b="1" dirty="0" smtClean="0"/>
              <a:t>4701 </a:t>
            </a:r>
            <a:r>
              <a:rPr lang="en-US" b="1" dirty="0" smtClean="0"/>
              <a:t/>
            </a:r>
            <a:br>
              <a:rPr lang="en-US" b="1" dirty="0" smtClean="0"/>
            </a:br>
            <a:r>
              <a:rPr lang="en-US" b="1" dirty="0" smtClean="0"/>
              <a:t> </a:t>
            </a:r>
            <a:r>
              <a:rPr lang="en-US" sz="2200" dirty="0" smtClean="0"/>
              <a:t>what’s in the Statute</a:t>
            </a:r>
            <a:r>
              <a:rPr lang="en-US" b="1" dirty="0" smtClean="0"/>
              <a:t/>
            </a:r>
            <a:br>
              <a:rPr lang="en-US" b="1" dirty="0" smtClean="0"/>
            </a:br>
            <a:r>
              <a:rPr lang="en-US" sz="2700" b="1" dirty="0" smtClean="0"/>
              <a:t> </a:t>
            </a:r>
            <a:endParaRPr lang="en-US" sz="4000"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1450795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189652" y="324932"/>
            <a:ext cx="8229600" cy="1143000"/>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2900" b="1" dirty="0"/>
              <a:t>Title 10, U.S.C. § </a:t>
            </a:r>
            <a:r>
              <a:rPr lang="en-US" sz="2900" b="1" dirty="0" smtClean="0"/>
              <a:t>4701 </a:t>
            </a:r>
            <a:r>
              <a:rPr lang="en-US" b="1" dirty="0" smtClean="0"/>
              <a:t/>
            </a:r>
            <a:br>
              <a:rPr lang="en-US" b="1" dirty="0" smtClean="0"/>
            </a:br>
            <a:r>
              <a:rPr lang="en-US" sz="2200" dirty="0" smtClean="0"/>
              <a:t>What’s in the Statute</a:t>
            </a:r>
            <a:r>
              <a:rPr lang="en-US" sz="2700" b="1" dirty="0" smtClean="0"/>
              <a:t/>
            </a:r>
            <a:br>
              <a:rPr lang="en-US" sz="2700" b="1" dirty="0" smtClean="0"/>
            </a:br>
            <a:r>
              <a:rPr lang="en-US" sz="2000" b="1" dirty="0" smtClean="0"/>
              <a:t> </a:t>
            </a:r>
            <a:endParaRPr lang="en-US" sz="31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
        <p:nvSpPr>
          <p:cNvPr id="4" name="Rectangle 3"/>
          <p:cNvSpPr/>
          <p:nvPr/>
        </p:nvSpPr>
        <p:spPr>
          <a:xfrm>
            <a:off x="412388" y="1489494"/>
            <a:ext cx="8394994" cy="3908762"/>
          </a:xfrm>
          <a:prstGeom prst="rect">
            <a:avLst/>
          </a:prstGeom>
        </p:spPr>
        <p:txBody>
          <a:bodyPr wrap="square">
            <a:spAutoFit/>
          </a:bodyPr>
          <a:lstStyle/>
          <a:p>
            <a:pPr>
              <a:buSzPct val="100000"/>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    Not later than *30 days after receiving the Inspector General report, the head of the agency </a:t>
            </a:r>
          </a:p>
          <a:p>
            <a:pPr>
              <a:buSzPct val="100000"/>
            </a:pPr>
            <a:r>
              <a:rPr lang="en-US" sz="1600" dirty="0">
                <a:solidFill>
                  <a:schemeClr val="tx2">
                    <a:lumMod val="50000"/>
                  </a:schemeClr>
                </a:solidFill>
                <a:latin typeface="Cambria" panose="02040503050406030204" pitchFamily="18" charset="0"/>
              </a:rPr>
              <a:t> </a:t>
            </a:r>
            <a:r>
              <a:rPr lang="en-US" sz="1600" dirty="0" smtClean="0">
                <a:solidFill>
                  <a:schemeClr val="tx2">
                    <a:lumMod val="50000"/>
                  </a:schemeClr>
                </a:solidFill>
                <a:latin typeface="Cambria" panose="02040503050406030204" pitchFamily="18" charset="0"/>
              </a:rPr>
              <a:t>     concerned will determine if there is sufficient basis to conclude that the contractor has </a:t>
            </a:r>
          </a:p>
          <a:p>
            <a:pPr>
              <a:buSzPct val="100000"/>
            </a:pPr>
            <a:r>
              <a:rPr lang="en-US" sz="1600" dirty="0">
                <a:solidFill>
                  <a:schemeClr val="tx2">
                    <a:lumMod val="50000"/>
                  </a:schemeClr>
                </a:solidFill>
                <a:latin typeface="Cambria" panose="02040503050406030204" pitchFamily="18" charset="0"/>
              </a:rPr>
              <a:t> </a:t>
            </a:r>
            <a:r>
              <a:rPr lang="en-US" sz="1600" dirty="0" smtClean="0">
                <a:solidFill>
                  <a:schemeClr val="tx2">
                    <a:lumMod val="50000"/>
                  </a:schemeClr>
                </a:solidFill>
                <a:latin typeface="Cambria" panose="02040503050406030204" pitchFamily="18" charset="0"/>
              </a:rPr>
              <a:t>     subjected the complainant to reprisal</a:t>
            </a:r>
          </a:p>
          <a:p>
            <a:pPr>
              <a:buSzPct val="150000"/>
              <a:buFont typeface="Arial" panose="020B0604020202020204" pitchFamily="34" charset="0"/>
              <a:buChar char="•"/>
            </a:pPr>
            <a:endParaRPr lang="en-US" sz="1600" dirty="0">
              <a:solidFill>
                <a:schemeClr val="tx2">
                  <a:lumMod val="50000"/>
                </a:schemeClr>
              </a:solidFill>
              <a:latin typeface="Cambria" panose="02040503050406030204" pitchFamily="18" charset="0"/>
            </a:endParaRPr>
          </a:p>
          <a:p>
            <a:pPr>
              <a:buSzPct val="100000"/>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    The </a:t>
            </a:r>
            <a:r>
              <a:rPr lang="en-US" sz="1600" dirty="0">
                <a:solidFill>
                  <a:schemeClr val="tx2">
                    <a:lumMod val="50000"/>
                  </a:schemeClr>
                </a:solidFill>
                <a:latin typeface="Cambria" panose="02040503050406030204" pitchFamily="18" charset="0"/>
              </a:rPr>
              <a:t>head of the agency can either issue an order denying relief or </a:t>
            </a:r>
            <a:r>
              <a:rPr lang="en-US" sz="1600" dirty="0" smtClean="0">
                <a:solidFill>
                  <a:schemeClr val="tx2">
                    <a:lumMod val="50000"/>
                  </a:schemeClr>
                </a:solidFill>
                <a:latin typeface="Cambria" panose="02040503050406030204" pitchFamily="18" charset="0"/>
              </a:rPr>
              <a:t>can take </a:t>
            </a:r>
            <a:r>
              <a:rPr lang="en-US" sz="1600" dirty="0">
                <a:solidFill>
                  <a:schemeClr val="tx2">
                    <a:lumMod val="50000"/>
                  </a:schemeClr>
                </a:solidFill>
                <a:latin typeface="Cambria" panose="02040503050406030204" pitchFamily="18" charset="0"/>
              </a:rPr>
              <a:t>one </a:t>
            </a:r>
            <a:r>
              <a:rPr lang="en-US" sz="1600" dirty="0" smtClean="0">
                <a:solidFill>
                  <a:schemeClr val="tx2">
                    <a:lumMod val="50000"/>
                  </a:schemeClr>
                </a:solidFill>
                <a:latin typeface="Cambria" panose="02040503050406030204" pitchFamily="18" charset="0"/>
              </a:rPr>
              <a:t>or </a:t>
            </a:r>
            <a:r>
              <a:rPr lang="en-US" sz="1600" dirty="0">
                <a:solidFill>
                  <a:schemeClr val="tx2">
                    <a:lumMod val="50000"/>
                  </a:schemeClr>
                </a:solidFill>
                <a:latin typeface="Cambria" panose="02040503050406030204" pitchFamily="18" charset="0"/>
              </a:rPr>
              <a:t>more of </a:t>
            </a:r>
            <a:endParaRPr lang="en-US" sz="1600" dirty="0" smtClean="0">
              <a:solidFill>
                <a:schemeClr val="tx2">
                  <a:lumMod val="50000"/>
                </a:schemeClr>
              </a:solidFill>
              <a:latin typeface="Cambria" panose="02040503050406030204" pitchFamily="18" charset="0"/>
            </a:endParaRPr>
          </a:p>
          <a:p>
            <a:pPr>
              <a:buSzPct val="100000"/>
            </a:pPr>
            <a:r>
              <a:rPr lang="en-US" sz="1600" dirty="0">
                <a:solidFill>
                  <a:schemeClr val="tx2">
                    <a:lumMod val="50000"/>
                  </a:schemeClr>
                </a:solidFill>
                <a:latin typeface="Cambria" panose="02040503050406030204" pitchFamily="18" charset="0"/>
              </a:rPr>
              <a:t> </a:t>
            </a:r>
            <a:r>
              <a:rPr lang="en-US" sz="1600" dirty="0" smtClean="0">
                <a:solidFill>
                  <a:schemeClr val="tx2">
                    <a:lumMod val="50000"/>
                  </a:schemeClr>
                </a:solidFill>
                <a:latin typeface="Cambria" panose="02040503050406030204" pitchFamily="18" charset="0"/>
              </a:rPr>
              <a:t>     the following </a:t>
            </a:r>
            <a:r>
              <a:rPr lang="en-US" sz="1600" dirty="0">
                <a:solidFill>
                  <a:schemeClr val="tx2">
                    <a:lumMod val="50000"/>
                  </a:schemeClr>
                </a:solidFill>
                <a:latin typeface="Cambria" panose="02040503050406030204" pitchFamily="18" charset="0"/>
              </a:rPr>
              <a:t>actions:</a:t>
            </a:r>
          </a:p>
          <a:p>
            <a:endParaRPr lang="en-US" sz="1600" dirty="0">
              <a:solidFill>
                <a:schemeClr val="tx2">
                  <a:lumMod val="50000"/>
                </a:schemeClr>
              </a:solidFill>
              <a:latin typeface="Cambria" panose="02040503050406030204" pitchFamily="18" charset="0"/>
            </a:endParaRPr>
          </a:p>
          <a:p>
            <a:pPr marL="742950" lvl="1" indent="-285750">
              <a:buFont typeface="Wingdings" panose="05000000000000000000" pitchFamily="2" charset="2"/>
              <a:buChar char="§"/>
            </a:pPr>
            <a:r>
              <a:rPr lang="en-US" sz="1600" dirty="0">
                <a:solidFill>
                  <a:schemeClr val="tx2">
                    <a:lumMod val="50000"/>
                  </a:schemeClr>
                </a:solidFill>
                <a:latin typeface="Cambria" panose="02040503050406030204" pitchFamily="18" charset="0"/>
              </a:rPr>
              <a:t>Order contractor to take affirmative action to abate the </a:t>
            </a:r>
            <a:r>
              <a:rPr lang="en-US" sz="1600" dirty="0" smtClean="0">
                <a:solidFill>
                  <a:schemeClr val="tx2">
                    <a:lumMod val="50000"/>
                  </a:schemeClr>
                </a:solidFill>
                <a:latin typeface="Cambria" panose="02040503050406030204" pitchFamily="18" charset="0"/>
              </a:rPr>
              <a:t>reprisal</a:t>
            </a:r>
            <a:endParaRPr lang="en-US" sz="1600" dirty="0">
              <a:solidFill>
                <a:schemeClr val="tx2">
                  <a:lumMod val="50000"/>
                </a:schemeClr>
              </a:solidFill>
              <a:latin typeface="Cambria" panose="02040503050406030204" pitchFamily="18" charset="0"/>
            </a:endParaRPr>
          </a:p>
          <a:p>
            <a:pPr lvl="1"/>
            <a:endParaRPr lang="en-US" sz="1600" dirty="0">
              <a:solidFill>
                <a:schemeClr val="tx2">
                  <a:lumMod val="50000"/>
                </a:schemeClr>
              </a:solidFill>
              <a:latin typeface="Cambria" panose="02040503050406030204" pitchFamily="18" charset="0"/>
            </a:endParaRPr>
          </a:p>
          <a:p>
            <a:pPr marL="742950" lvl="1" indent="-285750">
              <a:buFont typeface="Wingdings" panose="05000000000000000000" pitchFamily="2" charset="2"/>
              <a:buChar char="§"/>
            </a:pPr>
            <a:r>
              <a:rPr lang="en-US" sz="1600" dirty="0">
                <a:solidFill>
                  <a:schemeClr val="tx2">
                    <a:lumMod val="50000"/>
                  </a:schemeClr>
                </a:solidFill>
                <a:latin typeface="Cambria" panose="02040503050406030204" pitchFamily="18" charset="0"/>
              </a:rPr>
              <a:t>Order contractor to reinstate </a:t>
            </a:r>
            <a:r>
              <a:rPr lang="en-US" sz="1600" dirty="0" smtClean="0">
                <a:solidFill>
                  <a:schemeClr val="tx2">
                    <a:lumMod val="50000"/>
                  </a:schemeClr>
                </a:solidFill>
                <a:latin typeface="Cambria" panose="02040503050406030204" pitchFamily="18" charset="0"/>
              </a:rPr>
              <a:t>the Complainant to </a:t>
            </a:r>
            <a:r>
              <a:rPr lang="en-US" sz="1600" dirty="0">
                <a:solidFill>
                  <a:schemeClr val="tx2">
                    <a:lumMod val="50000"/>
                  </a:schemeClr>
                </a:solidFill>
                <a:latin typeface="Cambria" panose="02040503050406030204" pitchFamily="18" charset="0"/>
              </a:rPr>
              <a:t>the position held before the reprisal, together with compensatory damages (including back pay</a:t>
            </a:r>
            <a:r>
              <a:rPr lang="en-US" sz="1600" dirty="0" smtClean="0">
                <a:solidFill>
                  <a:schemeClr val="tx2">
                    <a:lumMod val="50000"/>
                  </a:schemeClr>
                </a:solidFill>
                <a:latin typeface="Cambria" panose="02040503050406030204" pitchFamily="18" charset="0"/>
              </a:rPr>
              <a:t>),employment </a:t>
            </a:r>
            <a:r>
              <a:rPr lang="en-US" sz="1600" dirty="0">
                <a:solidFill>
                  <a:schemeClr val="tx2">
                    <a:lumMod val="50000"/>
                  </a:schemeClr>
                </a:solidFill>
                <a:latin typeface="Cambria" panose="02040503050406030204" pitchFamily="18" charset="0"/>
              </a:rPr>
              <a:t>benefits, etc., </a:t>
            </a:r>
          </a:p>
          <a:p>
            <a:pPr lvl="1"/>
            <a:endParaRPr lang="en-US" sz="1600" dirty="0">
              <a:solidFill>
                <a:schemeClr val="tx2">
                  <a:lumMod val="50000"/>
                </a:schemeClr>
              </a:solidFill>
              <a:latin typeface="Cambria" panose="02040503050406030204" pitchFamily="18" charset="0"/>
            </a:endParaRPr>
          </a:p>
          <a:p>
            <a:pPr marL="742950" lvl="1" indent="-285750">
              <a:buFont typeface="Wingdings" panose="05000000000000000000" pitchFamily="2" charset="2"/>
              <a:buChar char="§"/>
            </a:pPr>
            <a:r>
              <a:rPr lang="en-US" sz="1600" dirty="0">
                <a:solidFill>
                  <a:schemeClr val="tx2">
                    <a:lumMod val="50000"/>
                  </a:schemeClr>
                </a:solidFill>
                <a:latin typeface="Cambria" panose="02040503050406030204" pitchFamily="18" charset="0"/>
              </a:rPr>
              <a:t>Order contractor to pay complainant an amount equal to the aggregate amount of all </a:t>
            </a:r>
            <a:r>
              <a:rPr lang="en-US" sz="1600" dirty="0" smtClean="0">
                <a:solidFill>
                  <a:schemeClr val="tx2">
                    <a:lumMod val="50000"/>
                  </a:schemeClr>
                </a:solidFill>
                <a:latin typeface="Cambria" panose="02040503050406030204" pitchFamily="18" charset="0"/>
              </a:rPr>
              <a:t>costs and </a:t>
            </a:r>
            <a:r>
              <a:rPr lang="en-US" sz="1600" dirty="0">
                <a:solidFill>
                  <a:schemeClr val="tx2">
                    <a:lumMod val="50000"/>
                  </a:schemeClr>
                </a:solidFill>
                <a:latin typeface="Cambria" panose="02040503050406030204" pitchFamily="18" charset="0"/>
              </a:rPr>
              <a:t>expenses (including attorneys' fees and expert witnesses' fees) reasonably incurred </a:t>
            </a:r>
            <a:r>
              <a:rPr lang="en-US" sz="1600" dirty="0" smtClean="0">
                <a:solidFill>
                  <a:schemeClr val="tx2">
                    <a:lumMod val="50000"/>
                  </a:schemeClr>
                </a:solidFill>
                <a:latin typeface="Cambria" panose="02040503050406030204" pitchFamily="18" charset="0"/>
              </a:rPr>
              <a:t>by </a:t>
            </a:r>
            <a:r>
              <a:rPr lang="en-US" sz="1600" dirty="0">
                <a:solidFill>
                  <a:schemeClr val="tx2">
                    <a:lumMod val="50000"/>
                  </a:schemeClr>
                </a:solidFill>
                <a:latin typeface="Cambria" panose="02040503050406030204" pitchFamily="18" charset="0"/>
              </a:rPr>
              <a:t>the complainant   </a:t>
            </a:r>
          </a:p>
        </p:txBody>
      </p:sp>
      <p:sp>
        <p:nvSpPr>
          <p:cNvPr id="2" name="TextBox 1"/>
          <p:cNvSpPr txBox="1"/>
          <p:nvPr/>
        </p:nvSpPr>
        <p:spPr>
          <a:xfrm>
            <a:off x="2159775" y="5868208"/>
            <a:ext cx="5429628" cy="276999"/>
          </a:xfrm>
          <a:prstGeom prst="rect">
            <a:avLst/>
          </a:prstGeom>
          <a:noFill/>
        </p:spPr>
        <p:txBody>
          <a:bodyPr wrap="none" rtlCol="0">
            <a:spAutoFit/>
          </a:bodyPr>
          <a:lstStyle/>
          <a:p>
            <a:r>
              <a:rPr lang="en-US" sz="1200" b="1" dirty="0" smtClean="0">
                <a:solidFill>
                  <a:schemeClr val="tx2">
                    <a:lumMod val="75000"/>
                  </a:schemeClr>
                </a:solidFill>
              </a:rPr>
              <a:t>*Time can be considerably longer depending on case complexity and legal reviews</a:t>
            </a:r>
            <a:endParaRPr lang="en-US" sz="1200" b="1" dirty="0">
              <a:solidFill>
                <a:schemeClr val="tx2">
                  <a:lumMod val="75000"/>
                </a:schemeClr>
              </a:solidFill>
            </a:endParaRPr>
          </a:p>
        </p:txBody>
      </p:sp>
    </p:spTree>
    <p:extLst>
      <p:ext uri="{BB962C8B-B14F-4D97-AF65-F5344CB8AC3E}">
        <p14:creationId xmlns:p14="http://schemas.microsoft.com/office/powerpoint/2010/main" val="192827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189652" y="478509"/>
            <a:ext cx="8229600" cy="647698"/>
          </a:xfrm>
        </p:spPr>
        <p:txBody>
          <a:bodyPr>
            <a:noAutofit/>
          </a:bodyPr>
          <a:lstStyle/>
          <a:p>
            <a:pPr>
              <a:spcBef>
                <a:spcPts val="0"/>
              </a:spcBef>
            </a:pPr>
            <a:r>
              <a:rPr lang="en-US" sz="1800" b="1" dirty="0" smtClean="0"/>
              <a:t> </a:t>
            </a:r>
            <a:r>
              <a:rPr lang="en-US" sz="2800" b="1" dirty="0"/>
              <a:t>Title 10, U.S.C. § </a:t>
            </a:r>
            <a:r>
              <a:rPr lang="en-US" sz="2800" b="1" dirty="0" smtClean="0"/>
              <a:t>4701</a:t>
            </a:r>
            <a:r>
              <a:rPr lang="en-US" sz="1800" b="1" dirty="0"/>
              <a:t/>
            </a:r>
            <a:br>
              <a:rPr lang="en-US" sz="1800" b="1" dirty="0"/>
            </a:br>
            <a:r>
              <a:rPr lang="en-US" sz="1800" b="1" dirty="0"/>
              <a:t> </a:t>
            </a:r>
            <a:r>
              <a:rPr lang="en-US" sz="1800" b="1" dirty="0" smtClean="0"/>
              <a:t> </a:t>
            </a:r>
            <a:r>
              <a:rPr lang="en-US" sz="1800" dirty="0" smtClean="0"/>
              <a:t>What’s in the Statute</a:t>
            </a:r>
            <a:r>
              <a:rPr lang="en-US" sz="1800" b="1" dirty="0" smtClean="0"/>
              <a:t/>
            </a:r>
            <a:br>
              <a:rPr lang="en-US" sz="1800" b="1" dirty="0" smtClean="0"/>
            </a:br>
            <a:r>
              <a:rPr lang="en-US" sz="1800" b="1" dirty="0" smtClean="0"/>
              <a:t> </a:t>
            </a:r>
            <a:endParaRPr lang="en-US" sz="1800" b="1" dirty="0"/>
          </a:p>
        </p:txBody>
      </p:sp>
      <p:sp>
        <p:nvSpPr>
          <p:cNvPr id="3" name="Content Placeholder 2"/>
          <p:cNvSpPr>
            <a:spLocks noGrp="1"/>
          </p:cNvSpPr>
          <p:nvPr>
            <p:ph idx="1"/>
          </p:nvPr>
        </p:nvSpPr>
        <p:spPr>
          <a:xfrm>
            <a:off x="493472" y="1325903"/>
            <a:ext cx="8177538" cy="4299722"/>
          </a:xfrm>
        </p:spPr>
        <p:txBody>
          <a:bodyPr>
            <a:noAutofit/>
          </a:bodyPr>
          <a:lstStyle/>
          <a:p>
            <a:pPr marL="0" indent="0">
              <a:buNone/>
            </a:pPr>
            <a:endParaRPr lang="en-US" dirty="0">
              <a:solidFill>
                <a:schemeClr val="tx2">
                  <a:lumMod val="50000"/>
                </a:schemeClr>
              </a:solidFill>
              <a:latin typeface="Cambria" panose="02040503050406030204" pitchFamily="18" charset="0"/>
            </a:endParaRPr>
          </a:p>
          <a:p>
            <a:pPr>
              <a:buFont typeface="Arial" panose="020B0604020202020204" pitchFamily="34" charset="0"/>
              <a:buChar char="•"/>
            </a:pPr>
            <a:r>
              <a:rPr lang="en-US" dirty="0" smtClean="0">
                <a:solidFill>
                  <a:schemeClr val="tx2">
                    <a:lumMod val="50000"/>
                  </a:schemeClr>
                </a:solidFill>
                <a:latin typeface="Cambria" panose="02040503050406030204" pitchFamily="18" charset="0"/>
              </a:rPr>
              <a:t>Statute of Limitations</a:t>
            </a:r>
            <a:r>
              <a:rPr lang="en-US" dirty="0">
                <a:solidFill>
                  <a:schemeClr val="tx2">
                    <a:lumMod val="50000"/>
                  </a:schemeClr>
                </a:solidFill>
                <a:latin typeface="Cambria" panose="02040503050406030204" pitchFamily="18" charset="0"/>
              </a:rPr>
              <a:t>: A </a:t>
            </a:r>
            <a:r>
              <a:rPr lang="en-US" dirty="0" smtClean="0">
                <a:solidFill>
                  <a:schemeClr val="tx2">
                    <a:lumMod val="50000"/>
                  </a:schemeClr>
                </a:solidFill>
                <a:latin typeface="Cambria" panose="02040503050406030204" pitchFamily="18" charset="0"/>
              </a:rPr>
              <a:t>complainant must bring a complaint within three years of the date on </a:t>
            </a:r>
            <a:r>
              <a:rPr lang="en-US" dirty="0">
                <a:solidFill>
                  <a:schemeClr val="tx2">
                    <a:lumMod val="50000"/>
                  </a:schemeClr>
                </a:solidFill>
                <a:latin typeface="Cambria" panose="02040503050406030204" pitchFamily="18" charset="0"/>
              </a:rPr>
              <a:t>which the </a:t>
            </a:r>
            <a:r>
              <a:rPr lang="en-US" dirty="0" smtClean="0">
                <a:solidFill>
                  <a:schemeClr val="tx2">
                    <a:lumMod val="50000"/>
                  </a:schemeClr>
                </a:solidFill>
                <a:latin typeface="Cambria" panose="02040503050406030204" pitchFamily="18" charset="0"/>
              </a:rPr>
              <a:t>alleged reprisal took place</a:t>
            </a:r>
          </a:p>
          <a:p>
            <a:pPr>
              <a:buFont typeface="Arial" panose="020B0604020202020204" pitchFamily="34" charset="0"/>
              <a:buChar char="•"/>
            </a:pPr>
            <a:endParaRPr lang="en-US" dirty="0">
              <a:solidFill>
                <a:schemeClr val="tx2">
                  <a:lumMod val="50000"/>
                </a:schemeClr>
              </a:solidFill>
              <a:latin typeface="Cambria" panose="02040503050406030204" pitchFamily="18" charset="0"/>
            </a:endParaRPr>
          </a:p>
          <a:p>
            <a:pPr>
              <a:buFont typeface="Arial" panose="020B0604020202020204" pitchFamily="34" charset="0"/>
              <a:buChar char="•"/>
            </a:pPr>
            <a:r>
              <a:rPr lang="en-US" dirty="0">
                <a:solidFill>
                  <a:schemeClr val="tx2">
                    <a:lumMod val="50000"/>
                  </a:schemeClr>
                </a:solidFill>
                <a:latin typeface="Cambria" panose="02040503050406030204" pitchFamily="18" charset="0"/>
              </a:rPr>
              <a:t>Exhaustion</a:t>
            </a:r>
            <a:r>
              <a:rPr lang="en-US" dirty="0" smtClean="0">
                <a:solidFill>
                  <a:schemeClr val="tx2">
                    <a:lumMod val="50000"/>
                  </a:schemeClr>
                </a:solidFill>
                <a:latin typeface="Cambria" panose="02040503050406030204" pitchFamily="18" charset="0"/>
              </a:rPr>
              <a:t>: The </a:t>
            </a:r>
            <a:r>
              <a:rPr lang="en-US" dirty="0">
                <a:solidFill>
                  <a:schemeClr val="tx2">
                    <a:lumMod val="50000"/>
                  </a:schemeClr>
                </a:solidFill>
                <a:latin typeface="Cambria" panose="02040503050406030204" pitchFamily="18" charset="0"/>
              </a:rPr>
              <a:t>complainant has exhausted all administrative remedies with respect to the </a:t>
            </a:r>
            <a:r>
              <a:rPr lang="en-US" dirty="0" smtClean="0">
                <a:solidFill>
                  <a:schemeClr val="tx2">
                    <a:lumMod val="50000"/>
                  </a:schemeClr>
                </a:solidFill>
                <a:latin typeface="Cambria" panose="02040503050406030204" pitchFamily="18" charset="0"/>
              </a:rPr>
              <a:t>complaint if the </a:t>
            </a:r>
            <a:r>
              <a:rPr lang="en-US" dirty="0">
                <a:solidFill>
                  <a:schemeClr val="tx2">
                    <a:lumMod val="50000"/>
                  </a:schemeClr>
                </a:solidFill>
                <a:latin typeface="Cambria" panose="02040503050406030204" pitchFamily="18" charset="0"/>
              </a:rPr>
              <a:t>head of an executive agency issues an order denying relief </a:t>
            </a:r>
            <a:r>
              <a:rPr lang="en-US" dirty="0" smtClean="0">
                <a:solidFill>
                  <a:schemeClr val="tx2">
                    <a:lumMod val="50000"/>
                  </a:schemeClr>
                </a:solidFill>
                <a:latin typeface="Cambria" panose="02040503050406030204" pitchFamily="18" charset="0"/>
              </a:rPr>
              <a:t>or </a:t>
            </a:r>
            <a:r>
              <a:rPr lang="en-US" dirty="0">
                <a:solidFill>
                  <a:schemeClr val="tx2">
                    <a:lumMod val="50000"/>
                  </a:schemeClr>
                </a:solidFill>
                <a:latin typeface="Cambria" panose="02040503050406030204" pitchFamily="18" charset="0"/>
              </a:rPr>
              <a:t>has </a:t>
            </a:r>
            <a:r>
              <a:rPr lang="en-US" dirty="0" smtClean="0">
                <a:solidFill>
                  <a:schemeClr val="tx2">
                    <a:lumMod val="50000"/>
                  </a:schemeClr>
                </a:solidFill>
                <a:latin typeface="Cambria" panose="02040503050406030204" pitchFamily="18" charset="0"/>
              </a:rPr>
              <a:t>not issued </a:t>
            </a:r>
            <a:r>
              <a:rPr lang="en-US" dirty="0">
                <a:solidFill>
                  <a:schemeClr val="tx2">
                    <a:lumMod val="50000"/>
                  </a:schemeClr>
                </a:solidFill>
                <a:latin typeface="Cambria" panose="02040503050406030204" pitchFamily="18" charset="0"/>
              </a:rPr>
              <a:t>an order within 210 days after the submission of a complaint </a:t>
            </a:r>
            <a:r>
              <a:rPr lang="en-US" dirty="0" smtClean="0">
                <a:solidFill>
                  <a:schemeClr val="tx2">
                    <a:lumMod val="50000"/>
                  </a:schemeClr>
                </a:solidFill>
                <a:latin typeface="Cambria" panose="02040503050406030204" pitchFamily="18" charset="0"/>
              </a:rPr>
              <a:t>or 30 days after an </a:t>
            </a:r>
            <a:r>
              <a:rPr lang="en-US" dirty="0">
                <a:solidFill>
                  <a:schemeClr val="tx2">
                    <a:lumMod val="50000"/>
                  </a:schemeClr>
                </a:solidFill>
                <a:latin typeface="Cambria" panose="02040503050406030204" pitchFamily="18" charset="0"/>
              </a:rPr>
              <a:t>extension of </a:t>
            </a:r>
            <a:r>
              <a:rPr lang="en-US" dirty="0" smtClean="0">
                <a:solidFill>
                  <a:schemeClr val="tx2">
                    <a:lumMod val="50000"/>
                  </a:schemeClr>
                </a:solidFill>
                <a:latin typeface="Cambria" panose="02040503050406030204" pitchFamily="18" charset="0"/>
              </a:rPr>
              <a:t>time, and the delay is not because of the complainant</a:t>
            </a:r>
            <a:endParaRPr lang="en-US" dirty="0">
              <a:solidFill>
                <a:schemeClr val="tx2">
                  <a:lumMod val="50000"/>
                </a:schemeClr>
              </a:solidFill>
              <a:latin typeface="Cambria" panose="02040503050406030204" pitchFamily="18" charset="0"/>
            </a:endParaRPr>
          </a:p>
          <a:p>
            <a:pPr>
              <a:buFont typeface="Arial" panose="020B0604020202020204" pitchFamily="34" charset="0"/>
              <a:buChar char="•"/>
            </a:pPr>
            <a:endParaRPr lang="en-US" dirty="0">
              <a:solidFill>
                <a:schemeClr val="tx2">
                  <a:lumMod val="50000"/>
                </a:schemeClr>
              </a:solidFill>
              <a:latin typeface="Cambria" panose="02040503050406030204" pitchFamily="18" charset="0"/>
            </a:endParaRPr>
          </a:p>
          <a:p>
            <a:pPr marL="0" indent="0">
              <a:buNone/>
            </a:pPr>
            <a:r>
              <a:rPr lang="en-US" dirty="0" smtClean="0">
                <a:solidFill>
                  <a:schemeClr val="tx2">
                    <a:lumMod val="50000"/>
                  </a:schemeClr>
                </a:solidFill>
                <a:latin typeface="Cambria" panose="02040503050406030204" pitchFamily="18" charset="0"/>
              </a:rPr>
              <a:t> </a:t>
            </a:r>
            <a:endParaRPr lang="en-US" dirty="0">
              <a:solidFill>
                <a:schemeClr val="tx2">
                  <a:lumMod val="50000"/>
                </a:schemeClr>
              </a:solidFill>
              <a:latin typeface="Cambria" panose="02040503050406030204" pitchFamily="18"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137497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324" y="1210058"/>
            <a:ext cx="8229600" cy="618742"/>
          </a:xfrm>
        </p:spPr>
        <p:txBody>
          <a:bodyPr>
            <a:normAutofit/>
          </a:bodyPr>
          <a:lstStyle/>
          <a:p>
            <a:r>
              <a:rPr lang="en-US" sz="2400" dirty="0" smtClean="0"/>
              <a:t>De Novo Action</a:t>
            </a:r>
            <a:endParaRPr lang="en-US" sz="2400" dirty="0"/>
          </a:p>
        </p:txBody>
      </p:sp>
      <p:sp>
        <p:nvSpPr>
          <p:cNvPr id="3" name="Content Placeholder 2"/>
          <p:cNvSpPr>
            <a:spLocks noGrp="1"/>
          </p:cNvSpPr>
          <p:nvPr>
            <p:ph idx="1"/>
          </p:nvPr>
        </p:nvSpPr>
        <p:spPr>
          <a:xfrm>
            <a:off x="583324" y="1210058"/>
            <a:ext cx="8229600" cy="4525963"/>
          </a:xfrm>
        </p:spPr>
        <p:txBody>
          <a:bodyPr/>
          <a:lstStyle/>
          <a:p>
            <a:pPr>
              <a:buFont typeface="Arial" panose="020B0604020202020204" pitchFamily="34" charset="0"/>
              <a:buChar char="•"/>
            </a:pPr>
            <a:endParaRPr lang="en-US" dirty="0" smtClean="0">
              <a:solidFill>
                <a:schemeClr val="tx2">
                  <a:lumMod val="50000"/>
                </a:schemeClr>
              </a:solidFill>
              <a:latin typeface="Cambria" panose="02040503050406030204" pitchFamily="18" charset="0"/>
            </a:endParaRPr>
          </a:p>
          <a:p>
            <a:pPr>
              <a:buFont typeface="Arial" panose="020B0604020202020204" pitchFamily="34" charset="0"/>
              <a:buChar char="•"/>
            </a:pPr>
            <a:endParaRPr lang="en-US" dirty="0">
              <a:solidFill>
                <a:schemeClr val="tx2">
                  <a:lumMod val="50000"/>
                </a:schemeClr>
              </a:solidFill>
              <a:latin typeface="Cambria" panose="02040503050406030204" pitchFamily="18" charset="0"/>
            </a:endParaRPr>
          </a:p>
          <a:p>
            <a:pPr>
              <a:buFont typeface="Arial" panose="020B0604020202020204" pitchFamily="34" charset="0"/>
              <a:buChar char="•"/>
            </a:pPr>
            <a:r>
              <a:rPr lang="en-US" dirty="0" smtClean="0">
                <a:solidFill>
                  <a:schemeClr val="tx2">
                    <a:lumMod val="50000"/>
                  </a:schemeClr>
                </a:solidFill>
                <a:latin typeface="Cambria" panose="02040503050406030204" pitchFamily="18" charset="0"/>
              </a:rPr>
              <a:t>The </a:t>
            </a:r>
            <a:r>
              <a:rPr lang="en-US" dirty="0">
                <a:solidFill>
                  <a:schemeClr val="tx2">
                    <a:lumMod val="50000"/>
                  </a:schemeClr>
                </a:solidFill>
                <a:latin typeface="Cambria" panose="02040503050406030204" pitchFamily="18" charset="0"/>
              </a:rPr>
              <a:t>complainant may bring a </a:t>
            </a:r>
            <a:r>
              <a:rPr lang="en-US" b="1" u="sng" dirty="0">
                <a:solidFill>
                  <a:schemeClr val="tx2">
                    <a:lumMod val="50000"/>
                  </a:schemeClr>
                </a:solidFill>
                <a:latin typeface="Cambria" panose="02040503050406030204" pitchFamily="18" charset="0"/>
              </a:rPr>
              <a:t>de novo </a:t>
            </a:r>
            <a:r>
              <a:rPr lang="en-US" b="1" u="sng" dirty="0" smtClean="0">
                <a:solidFill>
                  <a:schemeClr val="tx2">
                    <a:lumMod val="50000"/>
                  </a:schemeClr>
                </a:solidFill>
                <a:latin typeface="Cambria" panose="02040503050406030204" pitchFamily="18" charset="0"/>
              </a:rPr>
              <a:t>action </a:t>
            </a:r>
            <a:r>
              <a:rPr lang="en-US" dirty="0" smtClean="0">
                <a:solidFill>
                  <a:schemeClr val="tx2">
                    <a:lumMod val="50000"/>
                  </a:schemeClr>
                </a:solidFill>
                <a:latin typeface="Cambria" panose="02040503050406030204" pitchFamily="18" charset="0"/>
              </a:rPr>
              <a:t>against </a:t>
            </a:r>
            <a:r>
              <a:rPr lang="en-US" dirty="0">
                <a:solidFill>
                  <a:schemeClr val="tx2">
                    <a:lumMod val="50000"/>
                  </a:schemeClr>
                </a:solidFill>
                <a:latin typeface="Cambria" panose="02040503050406030204" pitchFamily="18" charset="0"/>
              </a:rPr>
              <a:t>the contractor to seek compensatory damages and other relief available in the appropriate district court of the United </a:t>
            </a:r>
            <a:r>
              <a:rPr lang="en-US" dirty="0" smtClean="0">
                <a:solidFill>
                  <a:schemeClr val="tx2">
                    <a:lumMod val="50000"/>
                  </a:schemeClr>
                </a:solidFill>
                <a:latin typeface="Cambria" panose="02040503050406030204" pitchFamily="18" charset="0"/>
              </a:rPr>
              <a:t>States. De </a:t>
            </a:r>
            <a:r>
              <a:rPr lang="en-US" dirty="0">
                <a:solidFill>
                  <a:schemeClr val="tx2">
                    <a:lumMod val="50000"/>
                  </a:schemeClr>
                </a:solidFill>
                <a:latin typeface="Cambria" panose="02040503050406030204" pitchFamily="18" charset="0"/>
              </a:rPr>
              <a:t>novo occurs when a court decides all issues in a case, as </a:t>
            </a:r>
            <a:r>
              <a:rPr lang="en-US" dirty="0" smtClean="0">
                <a:solidFill>
                  <a:schemeClr val="tx2">
                    <a:lumMod val="50000"/>
                  </a:schemeClr>
                </a:solidFill>
                <a:latin typeface="Cambria" panose="02040503050406030204" pitchFamily="18" charset="0"/>
              </a:rPr>
              <a:t>if, </a:t>
            </a:r>
            <a:r>
              <a:rPr lang="en-US" dirty="0">
                <a:solidFill>
                  <a:schemeClr val="tx2">
                    <a:lumMod val="50000"/>
                  </a:schemeClr>
                </a:solidFill>
                <a:latin typeface="Cambria" panose="02040503050406030204" pitchFamily="18" charset="0"/>
              </a:rPr>
              <a:t>the case was being heard for the first time, without giving deference to </a:t>
            </a:r>
            <a:r>
              <a:rPr lang="en-US" dirty="0" smtClean="0">
                <a:solidFill>
                  <a:schemeClr val="tx2">
                    <a:lumMod val="50000"/>
                  </a:schemeClr>
                </a:solidFill>
                <a:latin typeface="Cambria" panose="02040503050406030204" pitchFamily="18" charset="0"/>
              </a:rPr>
              <a:t>a prior decision </a:t>
            </a:r>
            <a:endParaRPr lang="en-US" dirty="0">
              <a:solidFill>
                <a:schemeClr val="tx2">
                  <a:lumMod val="50000"/>
                </a:schemeClr>
              </a:solidFill>
              <a:latin typeface="Cambria" panose="02040503050406030204" pitchFamily="18" charset="0"/>
            </a:endParaRPr>
          </a:p>
          <a:p>
            <a:pPr marL="0" indent="0">
              <a:buNone/>
            </a:pPr>
            <a:endParaRPr lang="en-US" dirty="0">
              <a:solidFill>
                <a:schemeClr val="tx2">
                  <a:lumMod val="50000"/>
                </a:schemeClr>
              </a:solidFill>
              <a:latin typeface="Cambria" panose="02040503050406030204" pitchFamily="18" charset="0"/>
            </a:endParaRPr>
          </a:p>
          <a:p>
            <a:pPr>
              <a:buFont typeface="Arial" panose="020B0604020202020204" pitchFamily="34" charset="0"/>
              <a:buChar char="•"/>
            </a:pPr>
            <a:r>
              <a:rPr lang="en-US" dirty="0">
                <a:solidFill>
                  <a:schemeClr val="tx2">
                    <a:lumMod val="50000"/>
                  </a:schemeClr>
                </a:solidFill>
                <a:latin typeface="Cambria" panose="02040503050406030204" pitchFamily="18" charset="0"/>
              </a:rPr>
              <a:t>A de novo action, at the request of either party, can be tried by court with a jury; court case must be filed within two years </a:t>
            </a:r>
            <a:r>
              <a:rPr lang="en-US" dirty="0" smtClean="0">
                <a:solidFill>
                  <a:schemeClr val="tx2">
                    <a:lumMod val="50000"/>
                  </a:schemeClr>
                </a:solidFill>
                <a:latin typeface="Cambria" panose="02040503050406030204" pitchFamily="18" charset="0"/>
              </a:rPr>
              <a:t>of </a:t>
            </a:r>
            <a:r>
              <a:rPr lang="en-US" dirty="0">
                <a:solidFill>
                  <a:schemeClr val="tx2">
                    <a:lumMod val="50000"/>
                  </a:schemeClr>
                </a:solidFill>
                <a:latin typeface="Cambria" panose="02040503050406030204" pitchFamily="18" charset="0"/>
              </a:rPr>
              <a:t>the date that the complainant exhausted their remedies</a:t>
            </a:r>
          </a:p>
          <a:p>
            <a:endParaRPr lang="en-US" dirty="0"/>
          </a:p>
        </p:txBody>
      </p:sp>
      <p:sp>
        <p:nvSpPr>
          <p:cNvPr id="4" name="Title 1"/>
          <p:cNvSpPr txBox="1">
            <a:spLocks/>
          </p:cNvSpPr>
          <p:nvPr/>
        </p:nvSpPr>
        <p:spPr>
          <a:xfrm>
            <a:off x="1263224" y="411454"/>
            <a:ext cx="8229600" cy="647698"/>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pPr>
              <a:spcBef>
                <a:spcPts val="0"/>
              </a:spcBef>
            </a:pPr>
            <a:r>
              <a:rPr lang="en-US" sz="1800" b="1" dirty="0" smtClean="0"/>
              <a:t> </a:t>
            </a:r>
            <a:r>
              <a:rPr lang="en-US" sz="2800" b="1" dirty="0" smtClean="0"/>
              <a:t>Title 10, U.S.C. § 4701</a:t>
            </a:r>
            <a:br>
              <a:rPr lang="en-US" sz="2800" b="1" dirty="0" smtClean="0"/>
            </a:br>
            <a:r>
              <a:rPr lang="en-US" sz="1800" b="1" dirty="0" smtClean="0"/>
              <a:t>  </a:t>
            </a:r>
            <a:r>
              <a:rPr lang="en-US" sz="1800" dirty="0" smtClean="0"/>
              <a:t>What’s in the Statute</a:t>
            </a:r>
            <a:r>
              <a:rPr lang="en-US" sz="1800" b="1" dirty="0" smtClean="0"/>
              <a:t/>
            </a:r>
            <a:br>
              <a:rPr lang="en-US" sz="1800" b="1" dirty="0" smtClean="0"/>
            </a:br>
            <a:r>
              <a:rPr lang="en-US" sz="1800" b="1" dirty="0" smtClean="0"/>
              <a:t> </a:t>
            </a:r>
            <a:endParaRPr lang="en-US" sz="1800"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1895942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81400"/>
            <a:ext cx="7772400" cy="1785257"/>
          </a:xfrm>
        </p:spPr>
        <p:txBody>
          <a:bodyPr>
            <a:noAutofit/>
          </a:bodyPr>
          <a:lstStyle/>
          <a:p>
            <a:pPr algn="ctr"/>
            <a:r>
              <a:rPr lang="en-US" sz="2800" dirty="0" smtClean="0"/>
              <a:t>Contractor employees and Grantees</a:t>
            </a:r>
            <a:r>
              <a:rPr lang="en-US" sz="2000" dirty="0" smtClean="0"/>
              <a:t/>
            </a:r>
            <a:br>
              <a:rPr lang="en-US" sz="2000" dirty="0" smtClean="0"/>
            </a:br>
            <a:r>
              <a:rPr lang="en-US" sz="2400" dirty="0" smtClean="0"/>
              <a:t>the Law,</a:t>
            </a:r>
            <a:r>
              <a:rPr lang="en-US" sz="2800" dirty="0" smtClean="0"/>
              <a:t> </a:t>
            </a:r>
            <a:r>
              <a:rPr lang="en-US" sz="2400" dirty="0" smtClean="0"/>
              <a:t>rights, and Filing procedures</a:t>
            </a:r>
            <a:br>
              <a:rPr lang="en-US" sz="2400" dirty="0" smtClean="0"/>
            </a:br>
            <a:r>
              <a:rPr lang="en-US" sz="2400" dirty="0" smtClean="0"/>
              <a:t>10 U.S.C. § 4701</a:t>
            </a:r>
            <a:br>
              <a:rPr lang="en-US" sz="2400" dirty="0" smtClean="0"/>
            </a:br>
            <a:r>
              <a:rPr lang="en-US" sz="2400" dirty="0" smtClean="0"/>
              <a:t>[previously 10 </a:t>
            </a:r>
            <a:r>
              <a:rPr lang="en-US" sz="2400" dirty="0" err="1" smtClean="0"/>
              <a:t>u.s.c</a:t>
            </a:r>
            <a:r>
              <a:rPr lang="en-US" sz="2400" dirty="0" smtClean="0"/>
              <a:t>. § 2409]</a:t>
            </a:r>
            <a:endParaRPr lang="en-US" sz="2400" dirty="0"/>
          </a:p>
        </p:txBody>
      </p:sp>
      <p:sp>
        <p:nvSpPr>
          <p:cNvPr id="3" name="Subtitle 2"/>
          <p:cNvSpPr>
            <a:spLocks noGrp="1"/>
          </p:cNvSpPr>
          <p:nvPr>
            <p:ph type="subTitle" idx="1"/>
          </p:nvPr>
        </p:nvSpPr>
        <p:spPr>
          <a:xfrm>
            <a:off x="685800" y="1828800"/>
            <a:ext cx="7772400" cy="1752600"/>
          </a:xfrm>
        </p:spPr>
        <p:txBody>
          <a:bodyPr>
            <a:normAutofit/>
          </a:bodyPr>
          <a:lstStyle/>
          <a:p>
            <a:r>
              <a:rPr lang="en-US" sz="2400" dirty="0" smtClean="0"/>
              <a:t>Presented By: Kenneth m. Sharpless</a:t>
            </a:r>
            <a:endParaRPr lang="en-US" sz="2400" dirty="0"/>
          </a:p>
        </p:txBody>
      </p:sp>
      <p:sp>
        <p:nvSpPr>
          <p:cNvPr id="4" name="Date Placeholder 3"/>
          <p:cNvSpPr>
            <a:spLocks noGrp="1"/>
          </p:cNvSpPr>
          <p:nvPr>
            <p:ph type="dt" sz="half" idx="15"/>
          </p:nvPr>
        </p:nvSpPr>
        <p:spPr/>
        <p:txBody>
          <a:bodyPr/>
          <a:lstStyle/>
          <a:p>
            <a:pPr algn="r"/>
            <a:r>
              <a:rPr lang="en-US" dirty="0" smtClean="0"/>
              <a:t> </a:t>
            </a:r>
            <a:endParaRPr lang="en-US" dirty="0"/>
          </a:p>
        </p:txBody>
      </p:sp>
      <p:sp>
        <p:nvSpPr>
          <p:cNvPr id="5" name="Footer Placeholder 4"/>
          <p:cNvSpPr>
            <a:spLocks noGrp="1"/>
          </p:cNvSpPr>
          <p:nvPr>
            <p:ph type="ftr" sz="quarter" idx="16"/>
          </p:nvPr>
        </p:nvSpPr>
        <p:spPr>
          <a:xfrm>
            <a:off x="5446955" y="3216275"/>
            <a:ext cx="2895600" cy="264760"/>
          </a:xfrm>
        </p:spPr>
        <p:txBody>
          <a:bodyPr/>
          <a:lstStyle/>
          <a:p>
            <a:r>
              <a:rPr lang="en-US" dirty="0" smtClean="0"/>
              <a:t>Date</a:t>
            </a:r>
            <a:endParaRPr lang="en-US" dirty="0"/>
          </a:p>
        </p:txBody>
      </p:sp>
    </p:spTree>
    <p:extLst>
      <p:ext uri="{BB962C8B-B14F-4D97-AF65-F5344CB8AC3E}">
        <p14:creationId xmlns:p14="http://schemas.microsoft.com/office/powerpoint/2010/main" val="1463134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6810" y="1302206"/>
            <a:ext cx="8204200" cy="5324535"/>
          </a:xfrm>
          <a:prstGeom prst="rect">
            <a:avLst/>
          </a:prstGeom>
        </p:spPr>
        <p:txBody>
          <a:bodyPr wrap="square">
            <a:spAutoFit/>
          </a:bodyPr>
          <a:lstStyle/>
          <a:p>
            <a:pPr marL="285750" indent="-285750">
              <a:buFont typeface="Arial" panose="020B0604020202020204" pitchFamily="34" charset="0"/>
              <a:buChar char="•"/>
            </a:pPr>
            <a:r>
              <a:rPr lang="en-US" sz="1400" dirty="0" smtClean="0">
                <a:solidFill>
                  <a:schemeClr val="tx2">
                    <a:lumMod val="50000"/>
                  </a:schemeClr>
                </a:solidFill>
                <a:latin typeface="Cambria" panose="02040503050406030204" pitchFamily="18" charset="0"/>
              </a:rPr>
              <a:t>The </a:t>
            </a:r>
            <a:r>
              <a:rPr lang="en-US" sz="1400" dirty="0">
                <a:solidFill>
                  <a:schemeClr val="tx2">
                    <a:lumMod val="50000"/>
                  </a:schemeClr>
                </a:solidFill>
                <a:latin typeface="Cambria" panose="02040503050406030204" pitchFamily="18" charset="0"/>
              </a:rPr>
              <a:t>Department of Defense </a:t>
            </a:r>
            <a:r>
              <a:rPr lang="en-US" sz="1400" dirty="0" smtClean="0">
                <a:solidFill>
                  <a:schemeClr val="tx2">
                    <a:lumMod val="50000"/>
                  </a:schemeClr>
                </a:solidFill>
                <a:latin typeface="Cambria" panose="02040503050406030204" pitchFamily="18" charset="0"/>
              </a:rPr>
              <a:t>Office </a:t>
            </a:r>
            <a:r>
              <a:rPr lang="en-US" sz="1400" dirty="0">
                <a:solidFill>
                  <a:schemeClr val="tx2">
                    <a:lumMod val="50000"/>
                  </a:schemeClr>
                </a:solidFill>
                <a:latin typeface="Cambria" panose="02040503050406030204" pitchFamily="18" charset="0"/>
              </a:rPr>
              <a:t>of Inspector General </a:t>
            </a:r>
            <a:r>
              <a:rPr lang="en-US" sz="1400" dirty="0" smtClean="0">
                <a:solidFill>
                  <a:schemeClr val="tx2">
                    <a:lumMod val="50000"/>
                  </a:schemeClr>
                </a:solidFill>
                <a:latin typeface="Cambria" panose="02040503050406030204" pitchFamily="18" charset="0"/>
              </a:rPr>
              <a:t>(DoD OIG</a:t>
            </a:r>
            <a:r>
              <a:rPr lang="en-US" sz="1400" dirty="0">
                <a:solidFill>
                  <a:schemeClr val="tx2">
                    <a:lumMod val="50000"/>
                  </a:schemeClr>
                </a:solidFill>
                <a:latin typeface="Cambria" panose="02040503050406030204" pitchFamily="18" charset="0"/>
              </a:rPr>
              <a:t>) conducted this investigation in response to whistleblower reprisal allegations against Valiant Integrated Services, Limited Liability Company (VIS). It was alleged that VIS attempted to transfer the Complainant from the U.S. Embassy in Baghdad, Iraq, to Basra, Iraq, and then discharged her on January 29, 2018 in reprisal for her making protected disclosures to various individuals who had oversight responsibility for the contact between VIS and the Department of the </a:t>
            </a:r>
            <a:r>
              <a:rPr lang="en-US" sz="1400" dirty="0" smtClean="0">
                <a:solidFill>
                  <a:schemeClr val="tx2">
                    <a:lumMod val="50000"/>
                  </a:schemeClr>
                </a:solidFill>
                <a:latin typeface="Cambria" panose="02040503050406030204" pitchFamily="18" charset="0"/>
              </a:rPr>
              <a:t>Army</a:t>
            </a:r>
          </a:p>
          <a:p>
            <a:pPr marL="285750" indent="-285750">
              <a:buFont typeface="Arial" panose="020B0604020202020204" pitchFamily="34" charset="0"/>
              <a:buChar char="•"/>
            </a:pPr>
            <a:endParaRPr lang="en-US" sz="1400" dirty="0">
              <a:solidFill>
                <a:schemeClr val="tx2">
                  <a:lumMod val="50000"/>
                </a:schemeClr>
              </a:solidFill>
              <a:latin typeface="Cambria" panose="02040503050406030204" pitchFamily="18" charset="0"/>
            </a:endParaRPr>
          </a:p>
          <a:p>
            <a:pPr marL="285750" indent="-285750">
              <a:buFont typeface="Arial" panose="020B0604020202020204" pitchFamily="34" charset="0"/>
              <a:buChar char="•"/>
            </a:pPr>
            <a:r>
              <a:rPr lang="en-US" sz="1400" b="1" dirty="0" smtClean="0">
                <a:solidFill>
                  <a:schemeClr val="tx2">
                    <a:lumMod val="50000"/>
                  </a:schemeClr>
                </a:solidFill>
                <a:latin typeface="Cambria" panose="02040503050406030204" pitchFamily="18" charset="0"/>
              </a:rPr>
              <a:t> </a:t>
            </a:r>
            <a:r>
              <a:rPr lang="en-US" sz="1400" dirty="0" smtClean="0">
                <a:solidFill>
                  <a:schemeClr val="tx2">
                    <a:lumMod val="50000"/>
                  </a:schemeClr>
                </a:solidFill>
                <a:latin typeface="Cambria" panose="02040503050406030204" pitchFamily="18" charset="0"/>
              </a:rPr>
              <a:t>The Department of Defense </a:t>
            </a:r>
            <a:r>
              <a:rPr lang="en-US" sz="1400" dirty="0">
                <a:solidFill>
                  <a:schemeClr val="tx2">
                    <a:lumMod val="50000"/>
                  </a:schemeClr>
                </a:solidFill>
                <a:latin typeface="Cambria" panose="02040503050406030204" pitchFamily="18" charset="0"/>
              </a:rPr>
              <a:t>Office of Inspector General (DoD OIG) conducted this investigation in response to an allegation that on December 22, 2017, Willowheart Limited Liability Company (Willowheart) placed [REDACTED] (the Complainant), Contract Security Guard (CSG), Willowheart, on a temporary administrative leave of absence without pay, in reprisal for reporting violations of North Carolina state law, and for reporting abuse of authority to Inspectors General (IGs) and a contracting officer representative (COR</a:t>
            </a:r>
            <a:r>
              <a:rPr lang="en-US" sz="1400" dirty="0" smtClean="0">
                <a:solidFill>
                  <a:schemeClr val="tx2">
                    <a:lumMod val="50000"/>
                  </a:schemeClr>
                </a:solidFill>
                <a:latin typeface="Cambria" panose="02040503050406030204" pitchFamily="18" charset="0"/>
              </a:rPr>
              <a:t>) </a:t>
            </a:r>
            <a:endParaRPr lang="en-US" sz="1400" dirty="0">
              <a:solidFill>
                <a:schemeClr val="tx2">
                  <a:lumMod val="50000"/>
                </a:schemeClr>
              </a:solidFill>
              <a:latin typeface="Cambria" panose="02040503050406030204" pitchFamily="18" charset="0"/>
            </a:endParaRPr>
          </a:p>
          <a:p>
            <a:r>
              <a:rPr lang="en-US" dirty="0" smtClean="0">
                <a:solidFill>
                  <a:schemeClr val="tx2">
                    <a:lumMod val="50000"/>
                  </a:schemeClr>
                </a:solidFill>
                <a:latin typeface="Cambria" panose="02040503050406030204" pitchFamily="18" charset="0"/>
              </a:rPr>
              <a:t> </a:t>
            </a:r>
            <a:endParaRPr lang="en-US" dirty="0">
              <a:solidFill>
                <a:schemeClr val="tx2">
                  <a:lumMod val="50000"/>
                </a:schemeClr>
              </a:solidFill>
              <a:latin typeface="Cambria" panose="02040503050406030204" pitchFamily="18" charset="0"/>
            </a:endParaRPr>
          </a:p>
          <a:p>
            <a:pPr marL="285750" indent="-285750">
              <a:buFont typeface="Arial" panose="020B0604020202020204" pitchFamily="34" charset="0"/>
              <a:buChar char="•"/>
            </a:pPr>
            <a:r>
              <a:rPr lang="en-US" sz="1400" dirty="0" smtClean="0">
                <a:solidFill>
                  <a:schemeClr val="tx2">
                    <a:lumMod val="50000"/>
                  </a:schemeClr>
                </a:solidFill>
                <a:latin typeface="Cambria" panose="02040503050406030204" pitchFamily="18" charset="0"/>
              </a:rPr>
              <a:t>The Department of Defense Office of Inspector General (DoD OIG) conducted this investigation in </a:t>
            </a:r>
            <a:r>
              <a:rPr lang="en-US" sz="1400" dirty="0">
                <a:solidFill>
                  <a:schemeClr val="tx2">
                    <a:lumMod val="50000"/>
                  </a:schemeClr>
                </a:solidFill>
                <a:latin typeface="Cambria" panose="02040503050406030204" pitchFamily="18" charset="0"/>
              </a:rPr>
              <a:t>response to an allegation </a:t>
            </a:r>
            <a:r>
              <a:rPr lang="en-US" sz="1400" dirty="0" smtClean="0">
                <a:solidFill>
                  <a:schemeClr val="tx2">
                    <a:lumMod val="50000"/>
                  </a:schemeClr>
                </a:solidFill>
                <a:latin typeface="Cambria" panose="02040503050406030204" pitchFamily="18" charset="0"/>
              </a:rPr>
              <a:t>that (REDACTED </a:t>
            </a:r>
            <a:r>
              <a:rPr lang="en-US" sz="1400" dirty="0">
                <a:solidFill>
                  <a:schemeClr val="tx2">
                    <a:lumMod val="50000"/>
                  </a:schemeClr>
                </a:solidFill>
                <a:latin typeface="Cambria" panose="02040503050406030204" pitchFamily="18" charset="0"/>
              </a:rPr>
              <a:t>Name), U.S. Army (USA), (</a:t>
            </a:r>
            <a:r>
              <a:rPr lang="en-US" sz="1400" dirty="0" smtClean="0">
                <a:solidFill>
                  <a:schemeClr val="tx2">
                    <a:lumMod val="50000"/>
                  </a:schemeClr>
                </a:solidFill>
                <a:latin typeface="Cambria" panose="02040503050406030204" pitchFamily="18" charset="0"/>
              </a:rPr>
              <a:t>REDACTED </a:t>
            </a:r>
            <a:r>
              <a:rPr lang="en-US" sz="1400" dirty="0">
                <a:solidFill>
                  <a:schemeClr val="tx2">
                    <a:lumMod val="50000"/>
                  </a:schemeClr>
                </a:solidFill>
                <a:latin typeface="Cambria" panose="02040503050406030204" pitchFamily="18" charset="0"/>
              </a:rPr>
              <a:t>Name), Blue Grass Chemical Activity (BGCA), Richmond, KY, recommended the revocation of the Complainant's access to classified information in reprisal for the protected disclosure to the chain of command and Inspector </a:t>
            </a:r>
            <a:r>
              <a:rPr lang="en-US" sz="1400" dirty="0" smtClean="0">
                <a:solidFill>
                  <a:schemeClr val="tx2">
                    <a:lumMod val="50000"/>
                  </a:schemeClr>
                </a:solidFill>
                <a:latin typeface="Cambria" panose="02040503050406030204" pitchFamily="18" charset="0"/>
              </a:rPr>
              <a:t>General </a:t>
            </a:r>
            <a:endParaRPr lang="en-US" sz="1400" dirty="0">
              <a:solidFill>
                <a:schemeClr val="tx2">
                  <a:lumMod val="50000"/>
                </a:schemeClr>
              </a:solidFill>
              <a:latin typeface="Cambria" panose="02040503050406030204" pitchFamily="18" charset="0"/>
            </a:endParaRPr>
          </a:p>
          <a:p>
            <a:pPr lvl="1"/>
            <a:r>
              <a:rPr lang="en-US" sz="1400" dirty="0" smtClean="0">
                <a:solidFill>
                  <a:schemeClr val="tx2">
                    <a:lumMod val="50000"/>
                  </a:schemeClr>
                </a:solidFill>
                <a:latin typeface="Cambria" panose="02040503050406030204" pitchFamily="18" charset="0"/>
              </a:rPr>
              <a:t>                                        </a:t>
            </a:r>
          </a:p>
          <a:p>
            <a:pPr lvl="1"/>
            <a:endParaRPr lang="en-US" sz="1400" dirty="0" smtClean="0">
              <a:solidFill>
                <a:schemeClr val="tx2">
                  <a:lumMod val="50000"/>
                </a:schemeClr>
              </a:solidFill>
              <a:latin typeface="Cambria" panose="02040503050406030204" pitchFamily="18" charset="0"/>
            </a:endParaRPr>
          </a:p>
          <a:p>
            <a:pPr lvl="1"/>
            <a:r>
              <a:rPr lang="en-US" sz="1400" dirty="0" smtClean="0">
                <a:solidFill>
                  <a:schemeClr val="tx2">
                    <a:lumMod val="50000"/>
                  </a:schemeClr>
                </a:solidFill>
                <a:latin typeface="Cambria" panose="02040503050406030204" pitchFamily="18" charset="0"/>
              </a:rPr>
              <a:t>                                               Find and read redacted reports at: </a:t>
            </a:r>
            <a:r>
              <a:rPr lang="en-US" sz="1400" dirty="0" smtClean="0">
                <a:solidFill>
                  <a:schemeClr val="tx2">
                    <a:lumMod val="50000"/>
                  </a:schemeClr>
                </a:solidFill>
                <a:latin typeface="Cambria" panose="02040503050406030204" pitchFamily="18" charset="0"/>
                <a:hlinkClick r:id="rId3"/>
              </a:rPr>
              <a:t>www.dodig.mil</a:t>
            </a:r>
            <a:endParaRPr lang="en-US" sz="1400" dirty="0" smtClean="0">
              <a:solidFill>
                <a:schemeClr val="tx2">
                  <a:lumMod val="50000"/>
                </a:schemeClr>
              </a:solidFill>
              <a:latin typeface="Cambria" panose="02040503050406030204" pitchFamily="18" charset="0"/>
            </a:endParaRPr>
          </a:p>
          <a:p>
            <a:pPr lvl="1"/>
            <a:endParaRPr lang="en-US" sz="1400" dirty="0">
              <a:solidFill>
                <a:schemeClr val="tx2">
                  <a:lumMod val="50000"/>
                </a:schemeClr>
              </a:solidFill>
              <a:latin typeface="Cambria" panose="02040503050406030204" pitchFamily="18" charset="0"/>
            </a:endParaRPr>
          </a:p>
          <a:p>
            <a:endParaRPr lang="en-US" sz="1400" dirty="0">
              <a:solidFill>
                <a:schemeClr val="tx2">
                  <a:lumMod val="50000"/>
                </a:schemeClr>
              </a:solidFill>
              <a:latin typeface="Cambria" panose="02040503050406030204" pitchFamily="18" charset="0"/>
            </a:endParaRPr>
          </a:p>
        </p:txBody>
      </p:sp>
      <p:sp>
        <p:nvSpPr>
          <p:cNvPr id="6" name="Title 1"/>
          <p:cNvSpPr>
            <a:spLocks noGrp="1"/>
          </p:cNvSpPr>
          <p:nvPr>
            <p:ph type="title"/>
          </p:nvPr>
        </p:nvSpPr>
        <p:spPr>
          <a:xfrm>
            <a:off x="1368328" y="285330"/>
            <a:ext cx="8229600" cy="1143000"/>
          </a:xfrm>
        </p:spPr>
        <p:txBody>
          <a:bodyPr>
            <a:normAutofit fontScale="90000"/>
          </a:bodyPr>
          <a:lstStyle/>
          <a:p>
            <a:r>
              <a:rPr lang="en-US" sz="3100" b="1" dirty="0"/>
              <a:t>Title 10, U.S.C. § </a:t>
            </a:r>
            <a:r>
              <a:rPr lang="en-US" sz="3100" b="1" dirty="0" smtClean="0"/>
              <a:t>4701</a:t>
            </a:r>
            <a:r>
              <a:rPr lang="en-US" b="1" dirty="0" smtClean="0"/>
              <a:t/>
            </a:r>
            <a:br>
              <a:rPr lang="en-US" b="1" dirty="0" smtClean="0"/>
            </a:br>
            <a:r>
              <a:rPr lang="en-US" sz="2000" dirty="0" smtClean="0"/>
              <a:t>Examples of Substantiated Contractor Investigations</a:t>
            </a:r>
            <a:r>
              <a:rPr lang="en-US" b="1" dirty="0" smtClean="0"/>
              <a:t/>
            </a:r>
            <a:br>
              <a:rPr lang="en-US" b="1" dirty="0" smtClean="0"/>
            </a:br>
            <a:r>
              <a:rPr lang="en-US" sz="2700" b="1" dirty="0" smtClean="0"/>
              <a:t> </a:t>
            </a:r>
            <a:endParaRPr lang="en-US" sz="4000" b="1"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1604927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9514" y="1548104"/>
            <a:ext cx="8229600" cy="4525963"/>
          </a:xfrm>
        </p:spPr>
        <p:txBody>
          <a:bodyPr>
            <a:normAutofit/>
          </a:bodyPr>
          <a:lstStyle/>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You don’t have to provide your name when making a protected disclosure. You can elect to remain anonymous or request your name not to be released</a:t>
            </a:r>
          </a:p>
          <a:p>
            <a:pPr>
              <a:buFont typeface="Arial" panose="020B0604020202020204" pitchFamily="34" charset="0"/>
              <a:buChar char="•"/>
            </a:pPr>
            <a:endParaRPr lang="en-US" sz="1600" dirty="0" smtClean="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If you remain anonymous, you cannot be contacted for additional information; it may not be possible to investigate your allegations, resulting in dismissal</a:t>
            </a:r>
          </a:p>
          <a:p>
            <a:pPr>
              <a:buFont typeface="Arial" panose="020B0604020202020204" pitchFamily="34" charset="0"/>
              <a:buChar char="•"/>
            </a:pPr>
            <a:endParaRPr lang="en-US" sz="1600" dirty="0" smtClean="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If an investigation is conducted, it is always possible your identity will become known during an inquiry or investigation due to the nature of the allegations</a:t>
            </a:r>
          </a:p>
          <a:p>
            <a:pPr>
              <a:buFont typeface="Arial" panose="020B0604020202020204" pitchFamily="34" charset="0"/>
              <a:buChar char="•"/>
            </a:pPr>
            <a:endParaRPr lang="en-US" sz="1600" dirty="0" smtClean="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spc="-5" dirty="0">
                <a:solidFill>
                  <a:schemeClr val="tx2">
                    <a:lumMod val="50000"/>
                  </a:schemeClr>
                </a:solidFill>
                <a:latin typeface="Cambria" panose="02040503050406030204" pitchFamily="18" charset="0"/>
                <a:cs typeface="Tahoma"/>
              </a:rPr>
              <a:t>If you provide your name </a:t>
            </a:r>
            <a:r>
              <a:rPr lang="en-US" sz="1600" spc="-5" dirty="0" smtClean="0">
                <a:solidFill>
                  <a:schemeClr val="tx2">
                    <a:lumMod val="50000"/>
                  </a:schemeClr>
                </a:solidFill>
                <a:latin typeface="Cambria" panose="02040503050406030204" pitchFamily="18" charset="0"/>
                <a:cs typeface="Tahoma"/>
              </a:rPr>
              <a:t>and </a:t>
            </a:r>
            <a:r>
              <a:rPr lang="en-US" sz="1600" spc="-5" dirty="0">
                <a:solidFill>
                  <a:schemeClr val="tx2">
                    <a:lumMod val="50000"/>
                  </a:schemeClr>
                </a:solidFill>
                <a:latin typeface="Cambria" panose="02040503050406030204" pitchFamily="18" charset="0"/>
                <a:cs typeface="Tahoma"/>
              </a:rPr>
              <a:t>request it not be released, be aware there </a:t>
            </a:r>
            <a:r>
              <a:rPr lang="en-US" sz="1600" dirty="0">
                <a:solidFill>
                  <a:schemeClr val="tx2">
                    <a:lumMod val="50000"/>
                  </a:schemeClr>
                </a:solidFill>
                <a:latin typeface="Cambria" panose="02040503050406030204" pitchFamily="18" charset="0"/>
                <a:cs typeface="Tahoma"/>
              </a:rPr>
              <a:t>may </a:t>
            </a:r>
            <a:r>
              <a:rPr lang="en-US" sz="1600" spc="-5" dirty="0">
                <a:solidFill>
                  <a:schemeClr val="tx2">
                    <a:lumMod val="50000"/>
                  </a:schemeClr>
                </a:solidFill>
                <a:latin typeface="Cambria" panose="02040503050406030204" pitchFamily="18" charset="0"/>
                <a:cs typeface="Tahoma"/>
              </a:rPr>
              <a:t>be  circumstances, usually related to litigation, when agencies are compelled to  identify whistleblowers, </a:t>
            </a:r>
            <a:r>
              <a:rPr lang="en-US" sz="1600" spc="-10" dirty="0">
                <a:solidFill>
                  <a:schemeClr val="tx2">
                    <a:lumMod val="50000"/>
                  </a:schemeClr>
                </a:solidFill>
                <a:latin typeface="Cambria" panose="02040503050406030204" pitchFamily="18" charset="0"/>
                <a:cs typeface="Tahoma"/>
              </a:rPr>
              <a:t>or </a:t>
            </a:r>
            <a:r>
              <a:rPr lang="en-US" sz="1600" spc="-5" dirty="0">
                <a:solidFill>
                  <a:schemeClr val="tx2">
                    <a:lumMod val="50000"/>
                  </a:schemeClr>
                </a:solidFill>
                <a:latin typeface="Cambria" panose="02040503050406030204" pitchFamily="18" charset="0"/>
                <a:cs typeface="Tahoma"/>
              </a:rPr>
              <a:t>circumstances when identities must be disclosed for </a:t>
            </a:r>
            <a:r>
              <a:rPr lang="en-US" sz="1600" spc="-5" dirty="0" smtClean="0">
                <a:solidFill>
                  <a:schemeClr val="tx2">
                    <a:lumMod val="50000"/>
                  </a:schemeClr>
                </a:solidFill>
                <a:latin typeface="Cambria" panose="02040503050406030204" pitchFamily="18" charset="0"/>
                <a:cs typeface="Tahoma"/>
              </a:rPr>
              <a:t>compelling </a:t>
            </a:r>
            <a:r>
              <a:rPr lang="en-US" sz="1600" spc="-5" dirty="0">
                <a:solidFill>
                  <a:schemeClr val="tx2">
                    <a:lumMod val="50000"/>
                  </a:schemeClr>
                </a:solidFill>
                <a:latin typeface="Cambria" panose="02040503050406030204" pitchFamily="18" charset="0"/>
                <a:cs typeface="Tahoma"/>
              </a:rPr>
              <a:t>reasons </a:t>
            </a:r>
            <a:r>
              <a:rPr lang="en-US" sz="1600" spc="-10" dirty="0">
                <a:solidFill>
                  <a:schemeClr val="tx2">
                    <a:lumMod val="50000"/>
                  </a:schemeClr>
                </a:solidFill>
                <a:latin typeface="Cambria" panose="02040503050406030204" pitchFamily="18" charset="0"/>
                <a:cs typeface="Tahoma"/>
              </a:rPr>
              <a:t>of </a:t>
            </a:r>
            <a:r>
              <a:rPr lang="en-US" sz="1600" spc="-5" dirty="0">
                <a:solidFill>
                  <a:schemeClr val="tx2">
                    <a:lumMod val="50000"/>
                  </a:schemeClr>
                </a:solidFill>
                <a:latin typeface="Cambria" panose="02040503050406030204" pitchFamily="18" charset="0"/>
                <a:cs typeface="Tahoma"/>
              </a:rPr>
              <a:t>health </a:t>
            </a:r>
            <a:r>
              <a:rPr lang="en-US" sz="1600" spc="-10" dirty="0">
                <a:solidFill>
                  <a:schemeClr val="tx2">
                    <a:lumMod val="50000"/>
                  </a:schemeClr>
                </a:solidFill>
                <a:latin typeface="Cambria" panose="02040503050406030204" pitchFamily="18" charset="0"/>
                <a:cs typeface="Tahoma"/>
              </a:rPr>
              <a:t>or</a:t>
            </a:r>
            <a:r>
              <a:rPr lang="en-US" sz="1600" spc="30" dirty="0">
                <a:solidFill>
                  <a:schemeClr val="tx2">
                    <a:lumMod val="50000"/>
                  </a:schemeClr>
                </a:solidFill>
                <a:latin typeface="Cambria" panose="02040503050406030204" pitchFamily="18" charset="0"/>
                <a:cs typeface="Tahoma"/>
              </a:rPr>
              <a:t> </a:t>
            </a:r>
            <a:r>
              <a:rPr lang="en-US" sz="1600" spc="-5" dirty="0">
                <a:solidFill>
                  <a:schemeClr val="tx2">
                    <a:lumMod val="50000"/>
                  </a:schemeClr>
                </a:solidFill>
                <a:latin typeface="Cambria" panose="02040503050406030204" pitchFamily="18" charset="0"/>
                <a:cs typeface="Tahoma"/>
              </a:rPr>
              <a:t>safety</a:t>
            </a:r>
            <a:endParaRPr lang="en-US" sz="1600" dirty="0">
              <a:solidFill>
                <a:schemeClr val="tx2">
                  <a:lumMod val="50000"/>
                </a:schemeClr>
              </a:solidFill>
              <a:latin typeface="Cambria" panose="02040503050406030204" pitchFamily="18" charset="0"/>
            </a:endParaRPr>
          </a:p>
        </p:txBody>
      </p:sp>
      <p:sp>
        <p:nvSpPr>
          <p:cNvPr id="5" name="Title 1"/>
          <p:cNvSpPr txBox="1">
            <a:spLocks/>
          </p:cNvSpPr>
          <p:nvPr/>
        </p:nvSpPr>
        <p:spPr>
          <a:xfrm>
            <a:off x="1326287" y="265732"/>
            <a:ext cx="8229600" cy="1143000"/>
          </a:xfrm>
          <a:prstGeom prst="rect">
            <a:avLst/>
          </a:prstGeom>
        </p:spPr>
        <p:txBody>
          <a:bodyPr vert="horz" lIns="91440" tIns="45720" rIns="91440" bIns="45720" rtlCol="0" anchor="ctr">
            <a:normAutofit fontScale="90000" lnSpcReduction="100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2900" b="1" dirty="0" smtClean="0"/>
              <a:t>Title </a:t>
            </a:r>
            <a:r>
              <a:rPr lang="en-US" sz="2900" b="1" dirty="0"/>
              <a:t>10, U.S.C. § </a:t>
            </a:r>
            <a:r>
              <a:rPr lang="en-US" sz="2900" b="1" dirty="0" smtClean="0"/>
              <a:t>4701</a:t>
            </a:r>
            <a:r>
              <a:rPr lang="en-US" sz="3200" b="1" dirty="0" smtClean="0"/>
              <a:t/>
            </a:r>
            <a:br>
              <a:rPr lang="en-US" sz="3200" b="1" dirty="0" smtClean="0"/>
            </a:br>
            <a:r>
              <a:rPr lang="en-US" sz="3200" b="1" dirty="0" smtClean="0"/>
              <a:t> </a:t>
            </a:r>
            <a:r>
              <a:rPr lang="en-US" sz="2000" dirty="0" smtClean="0"/>
              <a:t>Anonymity/Confidentiality</a:t>
            </a:r>
            <a:r>
              <a:rPr lang="en-US" sz="1800" b="1" dirty="0" smtClean="0"/>
              <a:t/>
            </a:r>
            <a:br>
              <a:rPr lang="en-US" sz="1800" b="1" dirty="0" smtClean="0"/>
            </a:br>
            <a:r>
              <a:rPr lang="en-US" sz="1800" b="1" dirty="0" smtClean="0"/>
              <a:t> </a:t>
            </a:r>
            <a:endParaRPr lang="en-US" sz="2800"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1521918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a:spLocks noGrp="1"/>
          </p:cNvSpPr>
          <p:nvPr>
            <p:ph idx="1"/>
          </p:nvPr>
        </p:nvSpPr>
        <p:spPr>
          <a:xfrm>
            <a:off x="457200" y="1689877"/>
            <a:ext cx="8229600" cy="984885"/>
          </a:xfrm>
          <a:prstGeom prst="rect">
            <a:avLst/>
          </a:prstGeom>
        </p:spPr>
        <p:txBody>
          <a:bodyPr vert="horz" wrap="square" lIns="0" tIns="0" rIns="0" bIns="0" rtlCol="0">
            <a:spAutoFit/>
          </a:bodyPr>
          <a:lstStyle/>
          <a:p>
            <a:pPr marR="5080">
              <a:buFont typeface="Arial" panose="020B0604020202020204" pitchFamily="34" charset="0"/>
              <a:buChar char="•"/>
              <a:tabLst>
                <a:tab pos="1595755" algn="l"/>
              </a:tabLst>
            </a:pPr>
            <a:r>
              <a:rPr lang="en-US" sz="1600" spc="-5" dirty="0" smtClean="0">
                <a:solidFill>
                  <a:schemeClr val="tx2">
                    <a:lumMod val="50000"/>
                  </a:schemeClr>
                </a:solidFill>
                <a:latin typeface="Cambria" panose="02040503050406030204" pitchFamily="18" charset="0"/>
                <a:cs typeface="Tahoma"/>
              </a:rPr>
              <a:t>Disclosure of any i</a:t>
            </a:r>
            <a:r>
              <a:rPr sz="1600" spc="-5" dirty="0" smtClean="0">
                <a:solidFill>
                  <a:schemeClr val="tx2">
                    <a:lumMod val="50000"/>
                  </a:schemeClr>
                </a:solidFill>
                <a:latin typeface="Cambria" panose="02040503050406030204" pitchFamily="18" charset="0"/>
                <a:cs typeface="Tahoma"/>
              </a:rPr>
              <a:t>nformation </a:t>
            </a:r>
            <a:r>
              <a:rPr sz="1600" spc="-5" dirty="0">
                <a:solidFill>
                  <a:schemeClr val="tx2">
                    <a:lumMod val="50000"/>
                  </a:schemeClr>
                </a:solidFill>
                <a:latin typeface="Cambria" panose="02040503050406030204" pitchFamily="18" charset="0"/>
                <a:cs typeface="Tahoma"/>
              </a:rPr>
              <a:t>subject to specific non-disclosure statutes, orders, and </a:t>
            </a:r>
            <a:r>
              <a:rPr sz="1600" spc="-5" dirty="0" smtClean="0">
                <a:solidFill>
                  <a:schemeClr val="tx2">
                    <a:lumMod val="50000"/>
                  </a:schemeClr>
                </a:solidFill>
                <a:latin typeface="Cambria" panose="02040503050406030204" pitchFamily="18" charset="0"/>
                <a:cs typeface="Tahoma"/>
              </a:rPr>
              <a:t>agreements </a:t>
            </a:r>
            <a:r>
              <a:rPr sz="1600" spc="-5" dirty="0">
                <a:solidFill>
                  <a:schemeClr val="tx2">
                    <a:lumMod val="50000"/>
                  </a:schemeClr>
                </a:solidFill>
                <a:latin typeface="Cambria" panose="02040503050406030204" pitchFamily="18" charset="0"/>
                <a:cs typeface="Tahoma"/>
              </a:rPr>
              <a:t>(for example trade secrets </a:t>
            </a:r>
            <a:r>
              <a:rPr sz="1600" dirty="0">
                <a:solidFill>
                  <a:schemeClr val="tx2">
                    <a:lumMod val="50000"/>
                  </a:schemeClr>
                </a:solidFill>
                <a:latin typeface="Cambria" panose="02040503050406030204" pitchFamily="18" charset="0"/>
                <a:cs typeface="Tahoma"/>
              </a:rPr>
              <a:t>or </a:t>
            </a:r>
            <a:r>
              <a:rPr sz="1600" spc="-5" dirty="0">
                <a:solidFill>
                  <a:schemeClr val="tx2">
                    <a:lumMod val="50000"/>
                  </a:schemeClr>
                </a:solidFill>
                <a:latin typeface="Cambria" panose="02040503050406030204" pitchFamily="18" charset="0"/>
                <a:cs typeface="Tahoma"/>
              </a:rPr>
              <a:t>national security and classified  </a:t>
            </a:r>
            <a:r>
              <a:rPr sz="1600" spc="-5" dirty="0" smtClean="0">
                <a:solidFill>
                  <a:schemeClr val="tx2">
                    <a:lumMod val="50000"/>
                  </a:schemeClr>
                </a:solidFill>
                <a:latin typeface="Cambria" panose="02040503050406030204" pitchFamily="18" charset="0"/>
                <a:cs typeface="Tahoma"/>
              </a:rPr>
              <a:t>information)</a:t>
            </a:r>
            <a:r>
              <a:rPr lang="en-US" sz="1600" spc="-5" dirty="0" smtClean="0">
                <a:solidFill>
                  <a:schemeClr val="tx2">
                    <a:lumMod val="50000"/>
                  </a:schemeClr>
                </a:solidFill>
                <a:latin typeface="Cambria" panose="02040503050406030204" pitchFamily="18" charset="0"/>
                <a:cs typeface="Tahoma"/>
              </a:rPr>
              <a:t> </a:t>
            </a:r>
            <a:r>
              <a:rPr sz="1600" spc="-5" dirty="0" smtClean="0">
                <a:solidFill>
                  <a:schemeClr val="tx2">
                    <a:lumMod val="50000"/>
                  </a:schemeClr>
                </a:solidFill>
                <a:latin typeface="Cambria" panose="02040503050406030204" pitchFamily="18" charset="0"/>
                <a:cs typeface="Tahoma"/>
              </a:rPr>
              <a:t>may</a:t>
            </a:r>
            <a:r>
              <a:rPr lang="en-US" sz="1600" spc="-5" dirty="0">
                <a:solidFill>
                  <a:schemeClr val="tx2">
                    <a:lumMod val="50000"/>
                  </a:schemeClr>
                </a:solidFill>
                <a:latin typeface="Cambria" panose="02040503050406030204" pitchFamily="18" charset="0"/>
                <a:cs typeface="Tahoma"/>
              </a:rPr>
              <a:t> </a:t>
            </a:r>
            <a:r>
              <a:rPr sz="1600" spc="-95" dirty="0" smtClean="0">
                <a:solidFill>
                  <a:schemeClr val="tx2">
                    <a:lumMod val="50000"/>
                  </a:schemeClr>
                </a:solidFill>
                <a:latin typeface="Cambria" panose="02040503050406030204" pitchFamily="18" charset="0"/>
                <a:cs typeface="Tahoma"/>
              </a:rPr>
              <a:t>only </a:t>
            </a:r>
            <a:r>
              <a:rPr sz="1600" spc="-125" dirty="0">
                <a:solidFill>
                  <a:schemeClr val="tx2">
                    <a:lumMod val="50000"/>
                  </a:schemeClr>
                </a:solidFill>
                <a:latin typeface="Cambria" panose="02040503050406030204" pitchFamily="18" charset="0"/>
                <a:cs typeface="Tahoma"/>
              </a:rPr>
              <a:t>be  </a:t>
            </a:r>
            <a:r>
              <a:rPr sz="1600" spc="-105" dirty="0">
                <a:solidFill>
                  <a:schemeClr val="tx2">
                    <a:lumMod val="50000"/>
                  </a:schemeClr>
                </a:solidFill>
                <a:latin typeface="Cambria" panose="02040503050406030204" pitchFamily="18" charset="0"/>
                <a:cs typeface="Tahoma"/>
              </a:rPr>
              <a:t>made  </a:t>
            </a:r>
            <a:r>
              <a:rPr sz="1600" spc="-5" dirty="0" smtClean="0">
                <a:solidFill>
                  <a:schemeClr val="tx2">
                    <a:lumMod val="50000"/>
                  </a:schemeClr>
                </a:solidFill>
                <a:latin typeface="Cambria" panose="02040503050406030204" pitchFamily="18" charset="0"/>
                <a:cs typeface="Tahoma"/>
              </a:rPr>
              <a:t>in </a:t>
            </a:r>
            <a:r>
              <a:rPr sz="1600" spc="-5" dirty="0">
                <a:solidFill>
                  <a:schemeClr val="tx2">
                    <a:lumMod val="50000"/>
                  </a:schemeClr>
                </a:solidFill>
                <a:latin typeface="Cambria" panose="02040503050406030204" pitchFamily="18" charset="0"/>
                <a:cs typeface="Tahoma"/>
              </a:rPr>
              <a:t>accordance with law and</a:t>
            </a:r>
            <a:r>
              <a:rPr sz="1600" spc="-180" dirty="0">
                <a:solidFill>
                  <a:schemeClr val="tx2">
                    <a:lumMod val="50000"/>
                  </a:schemeClr>
                </a:solidFill>
                <a:latin typeface="Cambria" panose="02040503050406030204" pitchFamily="18" charset="0"/>
                <a:cs typeface="Tahoma"/>
              </a:rPr>
              <a:t> </a:t>
            </a:r>
            <a:r>
              <a:rPr sz="1600" spc="-5" dirty="0">
                <a:solidFill>
                  <a:schemeClr val="tx2">
                    <a:lumMod val="50000"/>
                  </a:schemeClr>
                </a:solidFill>
                <a:latin typeface="Cambria" panose="02040503050406030204" pitchFamily="18" charset="0"/>
                <a:cs typeface="Tahoma"/>
              </a:rPr>
              <a:t>regulations </a:t>
            </a:r>
            <a:r>
              <a:rPr lang="en-US" sz="1600" spc="-5" dirty="0" smtClean="0">
                <a:solidFill>
                  <a:schemeClr val="tx2">
                    <a:lumMod val="50000"/>
                  </a:schemeClr>
                </a:solidFill>
                <a:latin typeface="Cambria" panose="02040503050406030204" pitchFamily="18" charset="0"/>
                <a:cs typeface="Tahoma"/>
              </a:rPr>
              <a:t>for the disclosure </a:t>
            </a:r>
            <a:r>
              <a:rPr sz="1600" spc="-5" dirty="0" smtClean="0">
                <a:solidFill>
                  <a:schemeClr val="tx2">
                    <a:lumMod val="50000"/>
                  </a:schemeClr>
                </a:solidFill>
                <a:latin typeface="Cambria" panose="02040503050406030204" pitchFamily="18" charset="0"/>
                <a:cs typeface="Tahoma"/>
              </a:rPr>
              <a:t>to </a:t>
            </a:r>
            <a:r>
              <a:rPr sz="1600" dirty="0" smtClean="0">
                <a:solidFill>
                  <a:schemeClr val="tx2">
                    <a:lumMod val="50000"/>
                  </a:schemeClr>
                </a:solidFill>
                <a:latin typeface="Cambria" panose="02040503050406030204" pitchFamily="18" charset="0"/>
                <a:cs typeface="Tahoma"/>
              </a:rPr>
              <a:t>be </a:t>
            </a:r>
            <a:r>
              <a:rPr sz="1600" spc="-5" dirty="0">
                <a:solidFill>
                  <a:schemeClr val="tx2">
                    <a:lumMod val="50000"/>
                  </a:schemeClr>
                </a:solidFill>
                <a:latin typeface="Cambria" panose="02040503050406030204" pitchFamily="18" charset="0"/>
                <a:cs typeface="Tahoma"/>
              </a:rPr>
              <a:t>covered </a:t>
            </a:r>
            <a:r>
              <a:rPr sz="1600" dirty="0">
                <a:solidFill>
                  <a:schemeClr val="tx2">
                    <a:lumMod val="50000"/>
                  </a:schemeClr>
                </a:solidFill>
                <a:latin typeface="Cambria" panose="02040503050406030204" pitchFamily="18" charset="0"/>
                <a:cs typeface="Tahoma"/>
              </a:rPr>
              <a:t>by </a:t>
            </a:r>
            <a:r>
              <a:rPr sz="1600" spc="-5" dirty="0">
                <a:solidFill>
                  <a:schemeClr val="tx2">
                    <a:lumMod val="50000"/>
                  </a:schemeClr>
                </a:solidFill>
                <a:latin typeface="Cambria" panose="02040503050406030204" pitchFamily="18" charset="0"/>
                <a:cs typeface="Tahoma"/>
              </a:rPr>
              <a:t>Whistleblower protections and</a:t>
            </a:r>
            <a:r>
              <a:rPr sz="1600" spc="15" dirty="0">
                <a:solidFill>
                  <a:schemeClr val="tx2">
                    <a:lumMod val="50000"/>
                  </a:schemeClr>
                </a:solidFill>
                <a:latin typeface="Cambria" panose="02040503050406030204" pitchFamily="18" charset="0"/>
                <a:cs typeface="Tahoma"/>
              </a:rPr>
              <a:t> </a:t>
            </a:r>
            <a:r>
              <a:rPr sz="1600" spc="-5" dirty="0" smtClean="0">
                <a:solidFill>
                  <a:schemeClr val="tx2">
                    <a:lumMod val="50000"/>
                  </a:schemeClr>
                </a:solidFill>
                <a:latin typeface="Cambria" panose="02040503050406030204" pitchFamily="18" charset="0"/>
                <a:cs typeface="Tahoma"/>
              </a:rPr>
              <a:t>remedies</a:t>
            </a:r>
            <a:endParaRPr sz="1600" dirty="0">
              <a:solidFill>
                <a:schemeClr val="tx2">
                  <a:lumMod val="50000"/>
                </a:schemeClr>
              </a:solidFill>
              <a:latin typeface="Cambria" panose="02040503050406030204" pitchFamily="18" charset="0"/>
              <a:cs typeface="Tahoma"/>
            </a:endParaRPr>
          </a:p>
        </p:txBody>
      </p:sp>
      <p:sp>
        <p:nvSpPr>
          <p:cNvPr id="5" name="object 4"/>
          <p:cNvSpPr txBox="1"/>
          <p:nvPr/>
        </p:nvSpPr>
        <p:spPr>
          <a:xfrm>
            <a:off x="502473" y="2985449"/>
            <a:ext cx="8641527" cy="2215991"/>
          </a:xfrm>
          <a:prstGeom prst="rect">
            <a:avLst/>
          </a:prstGeom>
        </p:spPr>
        <p:txBody>
          <a:bodyPr vert="horz" wrap="square" lIns="0" tIns="0" rIns="0" bIns="0" rtlCol="0">
            <a:spAutoFit/>
          </a:bodyPr>
          <a:lstStyle/>
          <a:p>
            <a:pPr marL="298450" marR="5080" indent="-285750">
              <a:lnSpc>
                <a:spcPct val="100000"/>
              </a:lnSpc>
              <a:buFont typeface="Arial" panose="020B0604020202020204" pitchFamily="34" charset="0"/>
              <a:buChar char="•"/>
            </a:pPr>
            <a:r>
              <a:rPr lang="en-US" sz="1600" spc="-5" dirty="0">
                <a:solidFill>
                  <a:schemeClr val="tx2">
                    <a:lumMod val="50000"/>
                  </a:schemeClr>
                </a:solidFill>
                <a:latin typeface="Cambria" panose="02040503050406030204" pitchFamily="18" charset="0"/>
                <a:cs typeface="Tahoma"/>
              </a:rPr>
              <a:t> </a:t>
            </a:r>
            <a:r>
              <a:rPr lang="en-US" sz="1600" spc="-5" dirty="0" smtClean="0">
                <a:solidFill>
                  <a:schemeClr val="tx2">
                    <a:lumMod val="50000"/>
                  </a:schemeClr>
                </a:solidFill>
                <a:latin typeface="Cambria" panose="02040503050406030204" pitchFamily="18" charset="0"/>
                <a:cs typeface="Tahoma"/>
              </a:rPr>
              <a:t>Use the Secure Internet Protocol Router Network (SIPRNET) for complaints</a:t>
            </a:r>
          </a:p>
          <a:p>
            <a:pPr marL="12700" marR="5080">
              <a:lnSpc>
                <a:spcPct val="100000"/>
              </a:lnSpc>
            </a:pPr>
            <a:r>
              <a:rPr lang="en-US" sz="1600" spc="-5" dirty="0" smtClean="0">
                <a:solidFill>
                  <a:schemeClr val="tx2">
                    <a:lumMod val="50000"/>
                  </a:schemeClr>
                </a:solidFill>
                <a:latin typeface="Cambria" panose="02040503050406030204" pitchFamily="18" charset="0"/>
                <a:cs typeface="Tahoma"/>
              </a:rPr>
              <a:t>       at the SECRET level  </a:t>
            </a:r>
          </a:p>
          <a:p>
            <a:pPr marL="298450" marR="5080" indent="-285750">
              <a:lnSpc>
                <a:spcPct val="100000"/>
              </a:lnSpc>
              <a:buFont typeface="Arial" panose="020B0604020202020204" pitchFamily="34" charset="0"/>
              <a:buChar char="•"/>
            </a:pPr>
            <a:endParaRPr lang="en-US" sz="1600" spc="-5" dirty="0">
              <a:solidFill>
                <a:schemeClr val="tx2">
                  <a:lumMod val="50000"/>
                </a:schemeClr>
              </a:solidFill>
              <a:latin typeface="Cambria" panose="02040503050406030204" pitchFamily="18" charset="0"/>
              <a:cs typeface="Tahoma"/>
            </a:endParaRPr>
          </a:p>
          <a:p>
            <a:pPr marL="298450" marR="5080" indent="-285750">
              <a:lnSpc>
                <a:spcPct val="100000"/>
              </a:lnSpc>
              <a:buFont typeface="Arial" panose="020B0604020202020204" pitchFamily="34" charset="0"/>
              <a:buChar char="•"/>
            </a:pPr>
            <a:r>
              <a:rPr lang="en-US" sz="1600" spc="-5" dirty="0" smtClean="0">
                <a:solidFill>
                  <a:schemeClr val="tx2">
                    <a:lumMod val="50000"/>
                  </a:schemeClr>
                </a:solidFill>
                <a:latin typeface="Cambria" panose="02040503050406030204" pitchFamily="18" charset="0"/>
                <a:cs typeface="Tahoma"/>
              </a:rPr>
              <a:t>  Use the Joint Worldwide Intelligence Communications System (JWICS) for    </a:t>
            </a:r>
          </a:p>
          <a:p>
            <a:pPr marL="12700" marR="5080">
              <a:lnSpc>
                <a:spcPct val="100000"/>
              </a:lnSpc>
            </a:pPr>
            <a:r>
              <a:rPr lang="en-US" sz="1600" spc="-5" dirty="0" smtClean="0">
                <a:solidFill>
                  <a:schemeClr val="tx2">
                    <a:lumMod val="50000"/>
                  </a:schemeClr>
                </a:solidFill>
                <a:latin typeface="Cambria" panose="02040503050406030204" pitchFamily="18" charset="0"/>
                <a:cs typeface="Tahoma"/>
              </a:rPr>
              <a:t>        complaints involving TOP SECRET information</a:t>
            </a:r>
          </a:p>
          <a:p>
            <a:pPr marL="12700" marR="5080">
              <a:lnSpc>
                <a:spcPct val="100000"/>
              </a:lnSpc>
            </a:pPr>
            <a:endParaRPr lang="en-US" sz="1600" spc="-5" dirty="0" smtClean="0">
              <a:solidFill>
                <a:schemeClr val="tx2">
                  <a:lumMod val="50000"/>
                </a:schemeClr>
              </a:solidFill>
              <a:latin typeface="Cambria" panose="02040503050406030204" pitchFamily="18" charset="0"/>
              <a:cs typeface="Tahoma"/>
            </a:endParaRPr>
          </a:p>
          <a:p>
            <a:pPr marL="298450" marR="5080" indent="-285750">
              <a:lnSpc>
                <a:spcPct val="100000"/>
              </a:lnSpc>
              <a:buFont typeface="Arial" panose="020B0604020202020204" pitchFamily="34" charset="0"/>
              <a:buChar char="•"/>
            </a:pPr>
            <a:r>
              <a:rPr lang="en-US" sz="1600" spc="-5" dirty="0" smtClean="0">
                <a:solidFill>
                  <a:schemeClr val="tx2">
                    <a:lumMod val="50000"/>
                  </a:schemeClr>
                </a:solidFill>
                <a:latin typeface="Cambria" panose="02040503050406030204" pitchFamily="18" charset="0"/>
                <a:cs typeface="Tahoma"/>
              </a:rPr>
              <a:t>  For </a:t>
            </a:r>
            <a:r>
              <a:rPr lang="en-US" sz="1600" spc="-5" dirty="0">
                <a:solidFill>
                  <a:schemeClr val="tx2">
                    <a:lumMod val="50000"/>
                  </a:schemeClr>
                </a:solidFill>
                <a:latin typeface="Cambria" panose="02040503050406030204" pitchFamily="18" charset="0"/>
                <a:cs typeface="Tahoma"/>
              </a:rPr>
              <a:t>classified disclosures, go to </a:t>
            </a:r>
            <a:r>
              <a:rPr lang="en-US" sz="1600" u="heavy" spc="-5" dirty="0">
                <a:solidFill>
                  <a:schemeClr val="tx2">
                    <a:lumMod val="50000"/>
                  </a:schemeClr>
                </a:solidFill>
                <a:latin typeface="Cambria" panose="02040503050406030204" pitchFamily="18" charset="0"/>
                <a:cs typeface="Tahoma"/>
              </a:rPr>
              <a:t>www.dodig.mil/Hotline/classifiedcomplaint.html </a:t>
            </a:r>
            <a:r>
              <a:rPr lang="en-US" sz="1600" spc="-5" dirty="0">
                <a:solidFill>
                  <a:schemeClr val="tx2">
                    <a:lumMod val="50000"/>
                  </a:schemeClr>
                </a:solidFill>
                <a:latin typeface="Cambria" panose="02040503050406030204" pitchFamily="18" charset="0"/>
                <a:cs typeface="Tahoma"/>
              </a:rPr>
              <a:t> </a:t>
            </a:r>
          </a:p>
          <a:p>
            <a:pPr marL="12700" marR="5080">
              <a:lnSpc>
                <a:spcPct val="100000"/>
              </a:lnSpc>
            </a:pPr>
            <a:r>
              <a:rPr lang="en-US" sz="1600" spc="-5" dirty="0">
                <a:solidFill>
                  <a:schemeClr val="tx2">
                    <a:lumMod val="50000"/>
                  </a:schemeClr>
                </a:solidFill>
                <a:latin typeface="Cambria" panose="02040503050406030204" pitchFamily="18" charset="0"/>
                <a:cs typeface="Tahoma"/>
              </a:rPr>
              <a:t>     </a:t>
            </a:r>
            <a:r>
              <a:rPr lang="en-US" sz="1600" spc="-5" dirty="0" smtClean="0">
                <a:solidFill>
                  <a:schemeClr val="tx2">
                    <a:lumMod val="50000"/>
                  </a:schemeClr>
                </a:solidFill>
                <a:latin typeface="Cambria" panose="02040503050406030204" pitchFamily="18" charset="0"/>
                <a:cs typeface="Tahoma"/>
              </a:rPr>
              <a:t>   to </a:t>
            </a:r>
            <a:r>
              <a:rPr lang="en-US" sz="1600" spc="-5" dirty="0">
                <a:solidFill>
                  <a:schemeClr val="tx2">
                    <a:lumMod val="50000"/>
                  </a:schemeClr>
                </a:solidFill>
                <a:latin typeface="Cambria" panose="02040503050406030204" pitchFamily="18" charset="0"/>
                <a:cs typeface="Tahoma"/>
              </a:rPr>
              <a:t>learn how to report them to the DoD</a:t>
            </a:r>
            <a:r>
              <a:rPr lang="en-US" sz="1600" spc="30" dirty="0">
                <a:solidFill>
                  <a:schemeClr val="tx2">
                    <a:lumMod val="50000"/>
                  </a:schemeClr>
                </a:solidFill>
                <a:latin typeface="Cambria" panose="02040503050406030204" pitchFamily="18" charset="0"/>
                <a:cs typeface="Tahoma"/>
              </a:rPr>
              <a:t> </a:t>
            </a:r>
            <a:r>
              <a:rPr lang="en-US" sz="1600" spc="-5" dirty="0">
                <a:solidFill>
                  <a:schemeClr val="tx2">
                    <a:lumMod val="50000"/>
                  </a:schemeClr>
                </a:solidFill>
                <a:latin typeface="Cambria" panose="02040503050406030204" pitchFamily="18" charset="0"/>
                <a:cs typeface="Tahoma"/>
              </a:rPr>
              <a:t>Hotline</a:t>
            </a:r>
          </a:p>
          <a:p>
            <a:pPr marL="12700" marR="5080">
              <a:lnSpc>
                <a:spcPct val="100000"/>
              </a:lnSpc>
            </a:pPr>
            <a:r>
              <a:rPr lang="en-US" sz="1600" spc="-5" dirty="0" smtClean="0">
                <a:solidFill>
                  <a:schemeClr val="tx2">
                    <a:lumMod val="50000"/>
                  </a:schemeClr>
                </a:solidFill>
                <a:latin typeface="Cambria" panose="02040503050406030204" pitchFamily="18" charset="0"/>
                <a:cs typeface="Tahoma"/>
              </a:rPr>
              <a:t>                    </a:t>
            </a:r>
            <a:endParaRPr sz="1600" dirty="0">
              <a:solidFill>
                <a:schemeClr val="tx2">
                  <a:lumMod val="50000"/>
                </a:schemeClr>
              </a:solidFill>
              <a:latin typeface="Cambria" panose="02040503050406030204" pitchFamily="18" charset="0"/>
              <a:cs typeface="Tahoma"/>
            </a:endParaRPr>
          </a:p>
        </p:txBody>
      </p:sp>
      <p:sp>
        <p:nvSpPr>
          <p:cNvPr id="6" name="Title 1"/>
          <p:cNvSpPr txBox="1">
            <a:spLocks/>
          </p:cNvSpPr>
          <p:nvPr/>
        </p:nvSpPr>
        <p:spPr>
          <a:xfrm>
            <a:off x="1189652" y="236190"/>
            <a:ext cx="8229600" cy="1143000"/>
          </a:xfrm>
          <a:prstGeom prst="rect">
            <a:avLst/>
          </a:prstGeom>
        </p:spPr>
        <p:txBody>
          <a:bodyPr vert="horz" lIns="91440" tIns="45720" rIns="91440" bIns="45720" rtlCol="0" anchor="ctr">
            <a:normAutofit fontScale="52500" lnSpcReduction="200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pPr>
              <a:lnSpc>
                <a:spcPct val="120000"/>
              </a:lnSpc>
            </a:pPr>
            <a:r>
              <a:rPr lang="en-US" sz="6000" b="1" dirty="0"/>
              <a:t> </a:t>
            </a:r>
            <a:r>
              <a:rPr lang="en-US" sz="5300" b="1" dirty="0"/>
              <a:t>Title 10, U.S.C. § </a:t>
            </a:r>
            <a:r>
              <a:rPr lang="en-US" sz="5300" b="1" dirty="0" smtClean="0"/>
              <a:t>4701</a:t>
            </a:r>
            <a:endParaRPr lang="en-US" sz="6000" b="1" dirty="0"/>
          </a:p>
          <a:p>
            <a:pPr>
              <a:lnSpc>
                <a:spcPct val="120000"/>
              </a:lnSpc>
            </a:pPr>
            <a:r>
              <a:rPr lang="en-US" sz="3400" b="1" dirty="0" smtClean="0"/>
              <a:t>  </a:t>
            </a:r>
            <a:r>
              <a:rPr lang="en-US" sz="3400" dirty="0" smtClean="0"/>
              <a:t>Sensitive or Classified material</a:t>
            </a:r>
            <a:r>
              <a:rPr lang="en-US" sz="3400" b="1" dirty="0" smtClean="0"/>
              <a:t/>
            </a:r>
            <a:br>
              <a:rPr lang="en-US" sz="3400" b="1" dirty="0" smtClean="0"/>
            </a:br>
            <a:r>
              <a:rPr lang="en-US" sz="3400" b="1" dirty="0" smtClean="0"/>
              <a:t> </a:t>
            </a:r>
            <a:endParaRPr lang="en-US" sz="3400" b="1"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3014441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17324" y="1354835"/>
            <a:ext cx="8555244" cy="5693866"/>
          </a:xfrm>
          <a:prstGeom prst="rect">
            <a:avLst/>
          </a:prstGeom>
        </p:spPr>
        <p:txBody>
          <a:bodyPr vert="horz" wrap="square" lIns="0" tIns="0" rIns="0" bIns="0" rtlCol="0">
            <a:spAutoFit/>
          </a:bodyPr>
          <a:lstStyle/>
          <a:p>
            <a:pPr marL="298118" marR="4947" indent="-285750">
              <a:buSzPct val="78125"/>
              <a:buFont typeface="Arial" panose="020B0604020202020204" pitchFamily="34" charset="0"/>
              <a:buChar char="•"/>
              <a:tabLst>
                <a:tab pos="323437" algn="l"/>
                <a:tab pos="324055" algn="l"/>
              </a:tabLst>
            </a:pPr>
            <a:r>
              <a:rPr lang="en-US" sz="1600" spc="-10" dirty="0" smtClean="0">
                <a:solidFill>
                  <a:schemeClr val="tx2">
                    <a:lumMod val="50000"/>
                  </a:schemeClr>
                </a:solidFill>
                <a:latin typeface="Cambria" panose="02040503050406030204" pitchFamily="18" charset="0"/>
                <a:cs typeface="Tahoma"/>
              </a:rPr>
              <a:t>Re</a:t>
            </a:r>
            <a:r>
              <a:rPr sz="1600" spc="-5" dirty="0" smtClean="0">
                <a:solidFill>
                  <a:schemeClr val="tx2">
                    <a:lumMod val="50000"/>
                  </a:schemeClr>
                </a:solidFill>
                <a:latin typeface="Cambria" panose="02040503050406030204" pitchFamily="18" charset="0"/>
                <a:cs typeface="Tahoma"/>
              </a:rPr>
              <a:t>port </a:t>
            </a:r>
            <a:r>
              <a:rPr sz="1600" spc="-5" dirty="0">
                <a:solidFill>
                  <a:schemeClr val="tx2">
                    <a:lumMod val="50000"/>
                  </a:schemeClr>
                </a:solidFill>
                <a:latin typeface="Cambria" panose="02040503050406030204" pitchFamily="18" charset="0"/>
                <a:cs typeface="Tahoma"/>
              </a:rPr>
              <a:t>and resolve your </a:t>
            </a:r>
            <a:r>
              <a:rPr sz="1600" spc="-10" dirty="0">
                <a:solidFill>
                  <a:schemeClr val="tx2">
                    <a:lumMod val="50000"/>
                  </a:schemeClr>
                </a:solidFill>
                <a:latin typeface="Cambria" panose="02040503050406030204" pitchFamily="18" charset="0"/>
                <a:cs typeface="Tahoma"/>
              </a:rPr>
              <a:t>complaint within the </a:t>
            </a:r>
            <a:r>
              <a:rPr sz="1600" spc="-10" dirty="0" smtClean="0">
                <a:solidFill>
                  <a:schemeClr val="tx2">
                    <a:lumMod val="50000"/>
                  </a:schemeClr>
                </a:solidFill>
                <a:latin typeface="Cambria" panose="02040503050406030204" pitchFamily="18" charset="0"/>
                <a:cs typeface="Tahoma"/>
              </a:rPr>
              <a:t>Inspector </a:t>
            </a:r>
            <a:r>
              <a:rPr sz="1600" spc="-5" dirty="0">
                <a:solidFill>
                  <a:schemeClr val="tx2">
                    <a:lumMod val="50000"/>
                  </a:schemeClr>
                </a:solidFill>
                <a:latin typeface="Cambria" panose="02040503050406030204" pitchFamily="18" charset="0"/>
                <a:cs typeface="Tahoma"/>
              </a:rPr>
              <a:t>General </a:t>
            </a:r>
            <a:r>
              <a:rPr sz="1600" spc="-10" dirty="0">
                <a:solidFill>
                  <a:schemeClr val="tx2">
                    <a:lumMod val="50000"/>
                  </a:schemeClr>
                </a:solidFill>
                <a:latin typeface="Cambria" panose="02040503050406030204" pitchFamily="18" charset="0"/>
                <a:cs typeface="Tahoma"/>
              </a:rPr>
              <a:t>(IG) </a:t>
            </a:r>
            <a:r>
              <a:rPr sz="1600" spc="-10" dirty="0" smtClean="0">
                <a:solidFill>
                  <a:schemeClr val="tx2">
                    <a:lumMod val="50000"/>
                  </a:schemeClr>
                </a:solidFill>
                <a:latin typeface="Cambria" panose="02040503050406030204" pitchFamily="18" charset="0"/>
                <a:cs typeface="Tahoma"/>
              </a:rPr>
              <a:t>system</a:t>
            </a:r>
            <a:r>
              <a:rPr lang="en-US" sz="1600" spc="-10" dirty="0" smtClean="0">
                <a:solidFill>
                  <a:schemeClr val="tx2">
                    <a:lumMod val="50000"/>
                  </a:schemeClr>
                </a:solidFill>
                <a:latin typeface="Cambria" panose="02040503050406030204" pitchFamily="18" charset="0"/>
                <a:cs typeface="Tahoma"/>
              </a:rPr>
              <a:t>; you can </a:t>
            </a:r>
          </a:p>
          <a:p>
            <a:pPr marL="12368" marR="4947">
              <a:buSzPct val="78125"/>
              <a:tabLst>
                <a:tab pos="323437" algn="l"/>
                <a:tab pos="324055" algn="l"/>
              </a:tabLst>
            </a:pPr>
            <a:r>
              <a:rPr lang="en-US" sz="1600" spc="-10" dirty="0">
                <a:solidFill>
                  <a:schemeClr val="tx2">
                    <a:lumMod val="50000"/>
                  </a:schemeClr>
                </a:solidFill>
                <a:latin typeface="Cambria" panose="02040503050406030204" pitchFamily="18" charset="0"/>
                <a:cs typeface="Tahoma"/>
              </a:rPr>
              <a:t> </a:t>
            </a:r>
            <a:r>
              <a:rPr lang="en-US" sz="1600" spc="-10" dirty="0" smtClean="0">
                <a:solidFill>
                  <a:schemeClr val="tx2">
                    <a:lumMod val="50000"/>
                  </a:schemeClr>
                </a:solidFill>
                <a:latin typeface="Cambria" panose="02040503050406030204" pitchFamily="18" charset="0"/>
                <a:cs typeface="Tahoma"/>
              </a:rPr>
              <a:t>      n</a:t>
            </a:r>
            <a:r>
              <a:rPr sz="1600" spc="-5" dirty="0" smtClean="0">
                <a:solidFill>
                  <a:schemeClr val="tx2">
                    <a:lumMod val="50000"/>
                  </a:schemeClr>
                </a:solidFill>
                <a:latin typeface="Cambria" panose="02040503050406030204" pitchFamily="18" charset="0"/>
                <a:cs typeface="Tahoma"/>
              </a:rPr>
              <a:t>otify </a:t>
            </a:r>
            <a:r>
              <a:rPr sz="1600" spc="-5" dirty="0">
                <a:solidFill>
                  <a:schemeClr val="tx2">
                    <a:lumMod val="50000"/>
                  </a:schemeClr>
                </a:solidFill>
                <a:latin typeface="Cambria" panose="02040503050406030204" pitchFamily="18" charset="0"/>
                <a:cs typeface="Tahoma"/>
              </a:rPr>
              <a:t>your local or </a:t>
            </a:r>
            <a:r>
              <a:rPr sz="1600" spc="-10" dirty="0">
                <a:solidFill>
                  <a:schemeClr val="tx2">
                    <a:lumMod val="50000"/>
                  </a:schemeClr>
                </a:solidFill>
                <a:latin typeface="Cambria" panose="02040503050406030204" pitchFamily="18" charset="0"/>
                <a:cs typeface="Tahoma"/>
              </a:rPr>
              <a:t>command IG  </a:t>
            </a:r>
            <a:r>
              <a:rPr sz="1600" spc="-5" dirty="0" smtClean="0">
                <a:solidFill>
                  <a:schemeClr val="tx2">
                    <a:lumMod val="50000"/>
                  </a:schemeClr>
                </a:solidFill>
                <a:latin typeface="Cambria" panose="02040503050406030204" pitchFamily="18" charset="0"/>
                <a:cs typeface="Tahoma"/>
              </a:rPr>
              <a:t>office</a:t>
            </a:r>
            <a:endParaRPr lang="en-US" sz="1600" spc="-5" dirty="0" smtClean="0">
              <a:solidFill>
                <a:schemeClr val="tx2">
                  <a:lumMod val="50000"/>
                </a:schemeClr>
              </a:solidFill>
              <a:latin typeface="Cambria" panose="02040503050406030204" pitchFamily="18" charset="0"/>
              <a:cs typeface="Tahoma"/>
            </a:endParaRPr>
          </a:p>
          <a:p>
            <a:pPr marL="324055" marR="4947" indent="-311687">
              <a:buSzPct val="78125"/>
              <a:buFont typeface="Arial"/>
              <a:buChar char="•"/>
              <a:tabLst>
                <a:tab pos="323437" algn="l"/>
                <a:tab pos="324055" algn="l"/>
              </a:tabLst>
            </a:pPr>
            <a:endParaRPr sz="1600" dirty="0">
              <a:solidFill>
                <a:schemeClr val="tx2">
                  <a:lumMod val="50000"/>
                </a:schemeClr>
              </a:solidFill>
              <a:latin typeface="Cambria" panose="02040503050406030204" pitchFamily="18" charset="0"/>
              <a:cs typeface="Tahoma"/>
            </a:endParaRPr>
          </a:p>
          <a:p>
            <a:pPr marL="150095" marR="2865170" indent="-265923">
              <a:spcBef>
                <a:spcPts val="374"/>
              </a:spcBef>
              <a:buSzPct val="87500"/>
              <a:buFont typeface="Arial"/>
              <a:buChar char="•"/>
              <a:tabLst>
                <a:tab pos="607295" algn="l"/>
                <a:tab pos="607913" algn="l"/>
              </a:tabLst>
            </a:pPr>
            <a:r>
              <a:rPr lang="en-US" sz="1600" spc="-5" dirty="0" smtClean="0">
                <a:solidFill>
                  <a:schemeClr val="tx2">
                    <a:lumMod val="50000"/>
                  </a:schemeClr>
                </a:solidFill>
                <a:latin typeface="Cambria" panose="02040503050406030204" pitchFamily="18" charset="0"/>
                <a:cs typeface="Tahoma"/>
              </a:rPr>
              <a:t> You can file a complaint with the DoD Hotline: </a:t>
            </a:r>
            <a:r>
              <a:rPr lang="en-US" sz="1600" spc="-5" dirty="0" smtClean="0">
                <a:solidFill>
                  <a:schemeClr val="tx2">
                    <a:lumMod val="50000"/>
                  </a:schemeClr>
                </a:solidFill>
                <a:latin typeface="Cambria" panose="02040503050406030204" pitchFamily="18" charset="0"/>
                <a:cs typeface="Tahoma"/>
                <a:hlinkClick r:id="rId2"/>
              </a:rPr>
              <a:t>www.dodig.mil</a:t>
            </a:r>
            <a:endParaRPr lang="en-US" sz="1600" spc="-5" dirty="0" smtClean="0">
              <a:solidFill>
                <a:schemeClr val="tx2">
                  <a:lumMod val="50000"/>
                </a:schemeClr>
              </a:solidFill>
              <a:latin typeface="Cambria" panose="02040503050406030204" pitchFamily="18" charset="0"/>
              <a:cs typeface="Tahoma"/>
            </a:endParaRPr>
          </a:p>
          <a:p>
            <a:pPr marL="798571" lvl="2">
              <a:spcBef>
                <a:spcPts val="370"/>
              </a:spcBef>
              <a:buClr>
                <a:srgbClr val="000000"/>
              </a:buClr>
              <a:buSzPct val="87500"/>
              <a:tabLst>
                <a:tab pos="607295" algn="l"/>
                <a:tab pos="607913" algn="l"/>
              </a:tabLst>
            </a:pPr>
            <a:endParaRPr lang="en-US" sz="1600" dirty="0">
              <a:solidFill>
                <a:schemeClr val="tx2">
                  <a:lumMod val="50000"/>
                </a:schemeClr>
              </a:solidFill>
              <a:latin typeface="Cambria" panose="02040503050406030204" pitchFamily="18" charset="0"/>
              <a:cs typeface="Tahoma"/>
            </a:endParaRPr>
          </a:p>
          <a:p>
            <a:pPr marL="169921" marR="414963" indent="-285750">
              <a:spcBef>
                <a:spcPts val="370"/>
              </a:spcBef>
              <a:buSzPct val="87500"/>
              <a:buFont typeface="Arial" panose="020B0604020202020204" pitchFamily="34" charset="0"/>
              <a:buChar char="•"/>
              <a:tabLst>
                <a:tab pos="607295" algn="l"/>
                <a:tab pos="607913" algn="l"/>
                <a:tab pos="2811367" algn="l"/>
              </a:tabLst>
            </a:pPr>
            <a:r>
              <a:rPr lang="en-US" sz="1600" spc="-10" dirty="0">
                <a:solidFill>
                  <a:schemeClr val="tx2">
                    <a:lumMod val="50000"/>
                  </a:schemeClr>
                </a:solidFill>
                <a:latin typeface="Cambria" panose="02040503050406030204" pitchFamily="18" charset="0"/>
                <a:cs typeface="Tahoma"/>
              </a:rPr>
              <a:t>Phone:</a:t>
            </a:r>
            <a:r>
              <a:rPr lang="en-US" sz="1600" spc="73" dirty="0">
                <a:solidFill>
                  <a:schemeClr val="tx2">
                    <a:lumMod val="50000"/>
                  </a:schemeClr>
                </a:solidFill>
                <a:latin typeface="Cambria" panose="02040503050406030204" pitchFamily="18" charset="0"/>
                <a:cs typeface="Tahoma"/>
              </a:rPr>
              <a:t> </a:t>
            </a:r>
            <a:r>
              <a:rPr lang="en-US" sz="1600" spc="-5" dirty="0" smtClean="0">
                <a:solidFill>
                  <a:schemeClr val="tx2">
                    <a:lumMod val="50000"/>
                  </a:schemeClr>
                </a:solidFill>
                <a:latin typeface="Cambria" panose="02040503050406030204" pitchFamily="18" charset="0"/>
                <a:cs typeface="Tahoma"/>
              </a:rPr>
              <a:t>1-800-424-9098 (Call </a:t>
            </a:r>
            <a:r>
              <a:rPr lang="en-US" sz="1600" spc="-5" dirty="0">
                <a:solidFill>
                  <a:schemeClr val="tx2">
                    <a:lumMod val="50000"/>
                  </a:schemeClr>
                </a:solidFill>
                <a:latin typeface="Cambria" panose="02040503050406030204" pitchFamily="18" charset="0"/>
                <a:cs typeface="Tahoma"/>
              </a:rPr>
              <a:t>prior to </a:t>
            </a:r>
            <a:r>
              <a:rPr lang="en-US" sz="1600" spc="-10" dirty="0">
                <a:solidFill>
                  <a:schemeClr val="tx2">
                    <a:lumMod val="50000"/>
                  </a:schemeClr>
                </a:solidFill>
                <a:latin typeface="Cambria" panose="02040503050406030204" pitchFamily="18" charset="0"/>
                <a:cs typeface="Tahoma"/>
              </a:rPr>
              <a:t>submitting </a:t>
            </a:r>
            <a:r>
              <a:rPr lang="en-US" sz="1600" spc="-5" dirty="0">
                <a:solidFill>
                  <a:schemeClr val="tx2">
                    <a:lumMod val="50000"/>
                  </a:schemeClr>
                </a:solidFill>
                <a:latin typeface="Cambria" panose="02040503050406030204" pitchFamily="18" charset="0"/>
                <a:cs typeface="Tahoma"/>
              </a:rPr>
              <a:t>complaints </a:t>
            </a:r>
            <a:r>
              <a:rPr lang="en-US" sz="1600" spc="-10" dirty="0">
                <a:solidFill>
                  <a:schemeClr val="tx2">
                    <a:lumMod val="50000"/>
                  </a:schemeClr>
                </a:solidFill>
                <a:latin typeface="Cambria" panose="02040503050406030204" pitchFamily="18" charset="0"/>
                <a:cs typeface="Tahoma"/>
              </a:rPr>
              <a:t>via</a:t>
            </a:r>
            <a:r>
              <a:rPr lang="en-US" sz="1600" spc="131" dirty="0">
                <a:solidFill>
                  <a:schemeClr val="tx2">
                    <a:lumMod val="50000"/>
                  </a:schemeClr>
                </a:solidFill>
                <a:latin typeface="Cambria" panose="02040503050406030204" pitchFamily="18" charset="0"/>
                <a:cs typeface="Tahoma"/>
              </a:rPr>
              <a:t> </a:t>
            </a:r>
            <a:r>
              <a:rPr lang="en-US" sz="1600" spc="-5" dirty="0" smtClean="0">
                <a:solidFill>
                  <a:schemeClr val="tx2">
                    <a:lumMod val="50000"/>
                  </a:schemeClr>
                </a:solidFill>
                <a:latin typeface="Cambria" panose="02040503050406030204" pitchFamily="18" charset="0"/>
                <a:cs typeface="Tahoma"/>
              </a:rPr>
              <a:t>SIPRNET </a:t>
            </a:r>
            <a:r>
              <a:rPr lang="en-US" sz="1600" spc="-10" dirty="0">
                <a:solidFill>
                  <a:schemeClr val="tx2">
                    <a:lumMod val="50000"/>
                  </a:schemeClr>
                </a:solidFill>
                <a:latin typeface="Cambria" panose="02040503050406030204" pitchFamily="18" charset="0"/>
                <a:cs typeface="Tahoma"/>
              </a:rPr>
              <a:t>or  </a:t>
            </a:r>
            <a:r>
              <a:rPr lang="en-US" sz="1600" spc="-5" dirty="0">
                <a:solidFill>
                  <a:schemeClr val="tx2">
                    <a:lumMod val="50000"/>
                  </a:schemeClr>
                </a:solidFill>
                <a:latin typeface="Cambria" panose="02040503050406030204" pitchFamily="18" charset="0"/>
                <a:cs typeface="Tahoma"/>
              </a:rPr>
              <a:t>JWICS or </a:t>
            </a:r>
            <a:endParaRPr lang="en-US" sz="1600" spc="-5" dirty="0" smtClean="0">
              <a:solidFill>
                <a:schemeClr val="tx2">
                  <a:lumMod val="50000"/>
                </a:schemeClr>
              </a:solidFill>
              <a:latin typeface="Cambria" panose="02040503050406030204" pitchFamily="18" charset="0"/>
              <a:cs typeface="Tahoma"/>
            </a:endParaRPr>
          </a:p>
          <a:p>
            <a:pPr marR="414963">
              <a:spcBef>
                <a:spcPts val="370"/>
              </a:spcBef>
              <a:buSzPct val="87500"/>
              <a:tabLst>
                <a:tab pos="607295" algn="l"/>
                <a:tab pos="607913" algn="l"/>
                <a:tab pos="2811367" algn="l"/>
              </a:tabLst>
            </a:pPr>
            <a:r>
              <a:rPr lang="en-US" sz="1600" spc="-5" dirty="0">
                <a:solidFill>
                  <a:schemeClr val="tx2">
                    <a:lumMod val="50000"/>
                  </a:schemeClr>
                </a:solidFill>
                <a:latin typeface="Cambria" panose="02040503050406030204" pitchFamily="18" charset="0"/>
                <a:cs typeface="Tahoma"/>
              </a:rPr>
              <a:t>  </a:t>
            </a:r>
            <a:r>
              <a:rPr lang="en-US" sz="1600" spc="-5" dirty="0" smtClean="0">
                <a:solidFill>
                  <a:schemeClr val="tx2">
                    <a:lumMod val="50000"/>
                  </a:schemeClr>
                </a:solidFill>
                <a:latin typeface="Cambria" panose="02040503050406030204" pitchFamily="18" charset="0"/>
                <a:cs typeface="Tahoma"/>
              </a:rPr>
              <a:t>     to </a:t>
            </a:r>
            <a:r>
              <a:rPr lang="en-US" sz="1600" spc="-5" dirty="0">
                <a:solidFill>
                  <a:schemeClr val="tx2">
                    <a:lumMod val="50000"/>
                  </a:schemeClr>
                </a:solidFill>
                <a:latin typeface="Cambria" panose="02040503050406030204" pitchFamily="18" charset="0"/>
                <a:cs typeface="Tahoma"/>
              </a:rPr>
              <a:t>ask </a:t>
            </a:r>
            <a:r>
              <a:rPr lang="en-US" sz="1600" spc="-10" dirty="0">
                <a:solidFill>
                  <a:schemeClr val="tx2">
                    <a:lumMod val="50000"/>
                  </a:schemeClr>
                </a:solidFill>
                <a:latin typeface="Cambria" panose="02040503050406030204" pitchFamily="18" charset="0"/>
                <a:cs typeface="Tahoma"/>
              </a:rPr>
              <a:t>general </a:t>
            </a:r>
            <a:r>
              <a:rPr lang="en-US" sz="1600" spc="-5" dirty="0">
                <a:solidFill>
                  <a:schemeClr val="tx2">
                    <a:lumMod val="50000"/>
                  </a:schemeClr>
                </a:solidFill>
                <a:latin typeface="Cambria" panose="02040503050406030204" pitchFamily="18" charset="0"/>
                <a:cs typeface="Tahoma"/>
              </a:rPr>
              <a:t>questions </a:t>
            </a:r>
            <a:r>
              <a:rPr lang="en-US" sz="1600" spc="-10" dirty="0">
                <a:solidFill>
                  <a:schemeClr val="tx2">
                    <a:lumMod val="50000"/>
                  </a:schemeClr>
                </a:solidFill>
                <a:latin typeface="Cambria" panose="02040503050406030204" pitchFamily="18" charset="0"/>
                <a:cs typeface="Tahoma"/>
              </a:rPr>
              <a:t>regarding submitting </a:t>
            </a:r>
            <a:r>
              <a:rPr lang="en-US" sz="1600" spc="-5" dirty="0">
                <a:solidFill>
                  <a:schemeClr val="tx2">
                    <a:lumMod val="50000"/>
                  </a:schemeClr>
                </a:solidFill>
                <a:latin typeface="Cambria" panose="02040503050406030204" pitchFamily="18" charset="0"/>
                <a:cs typeface="Tahoma"/>
              </a:rPr>
              <a:t>a</a:t>
            </a:r>
            <a:r>
              <a:rPr lang="en-US" sz="1600" spc="175" dirty="0">
                <a:solidFill>
                  <a:schemeClr val="tx2">
                    <a:lumMod val="50000"/>
                  </a:schemeClr>
                </a:solidFill>
                <a:latin typeface="Cambria" panose="02040503050406030204" pitchFamily="18" charset="0"/>
                <a:cs typeface="Tahoma"/>
              </a:rPr>
              <a:t> </a:t>
            </a:r>
            <a:r>
              <a:rPr lang="en-US" sz="1600" spc="-15" dirty="0" smtClean="0">
                <a:solidFill>
                  <a:schemeClr val="tx2">
                    <a:lumMod val="50000"/>
                  </a:schemeClr>
                </a:solidFill>
                <a:latin typeface="Cambria" panose="02040503050406030204" pitchFamily="18" charset="0"/>
                <a:cs typeface="Tahoma"/>
              </a:rPr>
              <a:t>complaint)</a:t>
            </a:r>
          </a:p>
          <a:p>
            <a:pPr marR="414963">
              <a:spcBef>
                <a:spcPts val="370"/>
              </a:spcBef>
              <a:buSzPct val="87500"/>
              <a:tabLst>
                <a:tab pos="607295" algn="l"/>
                <a:tab pos="607913" algn="l"/>
                <a:tab pos="2811367" algn="l"/>
              </a:tabLst>
            </a:pPr>
            <a:endParaRPr lang="en-US" sz="1600" spc="-15" dirty="0" smtClean="0">
              <a:solidFill>
                <a:schemeClr val="tx2">
                  <a:lumMod val="50000"/>
                </a:schemeClr>
              </a:solidFill>
              <a:latin typeface="Cambria" panose="02040503050406030204" pitchFamily="18" charset="0"/>
              <a:cs typeface="Tahoma"/>
            </a:endParaRPr>
          </a:p>
          <a:p>
            <a:pPr marL="285750" marR="414963" indent="-285750">
              <a:spcBef>
                <a:spcPts val="370"/>
              </a:spcBef>
              <a:buSzPct val="87500"/>
              <a:buFont typeface="Arial" panose="020B0604020202020204" pitchFamily="34" charset="0"/>
              <a:buChar char="•"/>
              <a:tabLst>
                <a:tab pos="607295" algn="l"/>
                <a:tab pos="607913" algn="l"/>
                <a:tab pos="2811367" algn="l"/>
              </a:tabLst>
            </a:pPr>
            <a:r>
              <a:rPr lang="en-US" sz="1600" spc="-15" dirty="0" smtClean="0">
                <a:solidFill>
                  <a:schemeClr val="tx2">
                    <a:lumMod val="50000"/>
                  </a:schemeClr>
                </a:solidFill>
                <a:latin typeface="Cambria" panose="02040503050406030204" pitchFamily="18" charset="0"/>
                <a:cs typeface="Tahoma"/>
              </a:rPr>
              <a:t>Do not report the following through the DoD Hotline:</a:t>
            </a:r>
          </a:p>
          <a:p>
            <a:pPr marR="414963">
              <a:spcBef>
                <a:spcPts val="370"/>
              </a:spcBef>
              <a:buSzPct val="87500"/>
              <a:tabLst>
                <a:tab pos="607295" algn="l"/>
                <a:tab pos="607913" algn="l"/>
                <a:tab pos="2811367" algn="l"/>
              </a:tabLst>
            </a:pPr>
            <a:endParaRPr lang="en-US" sz="1600" spc="-15" dirty="0">
              <a:solidFill>
                <a:schemeClr val="tx2">
                  <a:lumMod val="50000"/>
                </a:schemeClr>
              </a:solidFill>
              <a:latin typeface="Cambria" panose="02040503050406030204" pitchFamily="18" charset="0"/>
              <a:cs typeface="Tahoma"/>
            </a:endParaRPr>
          </a:p>
          <a:p>
            <a:pPr marR="414963">
              <a:spcBef>
                <a:spcPts val="370"/>
              </a:spcBef>
              <a:buSzPct val="87500"/>
              <a:tabLst>
                <a:tab pos="607295" algn="l"/>
                <a:tab pos="607913" algn="l"/>
                <a:tab pos="2811367" algn="l"/>
              </a:tabLst>
            </a:pPr>
            <a:endParaRPr lang="en-US" sz="1600" spc="-15" dirty="0" smtClean="0">
              <a:solidFill>
                <a:schemeClr val="tx2">
                  <a:lumMod val="50000"/>
                </a:schemeClr>
              </a:solidFill>
              <a:latin typeface="Cambria" panose="02040503050406030204" pitchFamily="18" charset="0"/>
              <a:cs typeface="Tahoma"/>
            </a:endParaRPr>
          </a:p>
          <a:p>
            <a:pPr marR="414963">
              <a:spcBef>
                <a:spcPts val="370"/>
              </a:spcBef>
              <a:buSzPct val="87500"/>
              <a:tabLst>
                <a:tab pos="607295" algn="l"/>
                <a:tab pos="607913" algn="l"/>
                <a:tab pos="2811367" algn="l"/>
              </a:tabLst>
            </a:pPr>
            <a:endParaRPr lang="en-US" sz="1600" spc="-15" dirty="0" smtClean="0">
              <a:solidFill>
                <a:schemeClr val="tx2">
                  <a:lumMod val="50000"/>
                </a:schemeClr>
              </a:solidFill>
              <a:latin typeface="Cambria" panose="02040503050406030204" pitchFamily="18" charset="0"/>
              <a:cs typeface="Tahoma"/>
            </a:endParaRPr>
          </a:p>
          <a:p>
            <a:pPr marR="414963">
              <a:spcBef>
                <a:spcPts val="370"/>
              </a:spcBef>
              <a:buSzPct val="87500"/>
              <a:tabLst>
                <a:tab pos="607295" algn="l"/>
                <a:tab pos="607913" algn="l"/>
                <a:tab pos="2811367" algn="l"/>
              </a:tabLst>
            </a:pPr>
            <a:endParaRPr lang="en-US" sz="1600" spc="-15" dirty="0">
              <a:solidFill>
                <a:schemeClr val="tx2">
                  <a:lumMod val="50000"/>
                </a:schemeClr>
              </a:solidFill>
              <a:latin typeface="Cambria" panose="02040503050406030204" pitchFamily="18" charset="0"/>
              <a:cs typeface="Tahoma"/>
            </a:endParaRPr>
          </a:p>
          <a:p>
            <a:pPr marR="414963">
              <a:spcBef>
                <a:spcPts val="370"/>
              </a:spcBef>
              <a:buSzPct val="87500"/>
              <a:tabLst>
                <a:tab pos="607295" algn="l"/>
                <a:tab pos="607913" algn="l"/>
                <a:tab pos="2811367" algn="l"/>
              </a:tabLst>
            </a:pPr>
            <a:endParaRPr lang="en-US" sz="1600" spc="-15" dirty="0" smtClean="0">
              <a:solidFill>
                <a:schemeClr val="tx2">
                  <a:lumMod val="50000"/>
                </a:schemeClr>
              </a:solidFill>
              <a:latin typeface="Cambria" panose="02040503050406030204" pitchFamily="18" charset="0"/>
              <a:cs typeface="Tahoma"/>
            </a:endParaRPr>
          </a:p>
          <a:p>
            <a:pPr marR="414963">
              <a:spcBef>
                <a:spcPts val="370"/>
              </a:spcBef>
              <a:buSzPct val="87500"/>
              <a:tabLst>
                <a:tab pos="607295" algn="l"/>
                <a:tab pos="607913" algn="l"/>
                <a:tab pos="2811367" algn="l"/>
              </a:tabLst>
            </a:pPr>
            <a:r>
              <a:rPr lang="en-US" sz="1600" spc="-15" dirty="0" smtClean="0">
                <a:solidFill>
                  <a:schemeClr val="tx2">
                    <a:lumMod val="50000"/>
                  </a:schemeClr>
                </a:solidFill>
                <a:latin typeface="Cambria" panose="02040503050406030204" pitchFamily="18" charset="0"/>
                <a:cs typeface="Tahoma"/>
              </a:rPr>
              <a:t> </a:t>
            </a:r>
          </a:p>
          <a:p>
            <a:pPr marL="285750" marR="414963" indent="-285750">
              <a:spcBef>
                <a:spcPts val="370"/>
              </a:spcBef>
              <a:buSzPct val="87500"/>
              <a:buFont typeface="Arial" panose="020B0604020202020204" pitchFamily="34" charset="0"/>
              <a:buChar char="•"/>
              <a:tabLst>
                <a:tab pos="607295" algn="l"/>
                <a:tab pos="607913" algn="l"/>
                <a:tab pos="2811367" algn="l"/>
              </a:tabLst>
            </a:pPr>
            <a:endParaRPr lang="en-US" sz="1600" spc="-15" dirty="0" smtClean="0">
              <a:solidFill>
                <a:schemeClr val="tx2">
                  <a:lumMod val="50000"/>
                </a:schemeClr>
              </a:solidFill>
              <a:latin typeface="Cambria" panose="02040503050406030204" pitchFamily="18" charset="0"/>
              <a:cs typeface="Tahoma"/>
            </a:endParaRPr>
          </a:p>
          <a:p>
            <a:pPr marL="285750" marR="414963" indent="-285750">
              <a:spcBef>
                <a:spcPts val="370"/>
              </a:spcBef>
              <a:buSzPct val="87500"/>
              <a:buFont typeface="Arial" panose="020B0604020202020204" pitchFamily="34" charset="0"/>
              <a:buChar char="•"/>
              <a:tabLst>
                <a:tab pos="607295" algn="l"/>
                <a:tab pos="607913" algn="l"/>
                <a:tab pos="2811367" algn="l"/>
              </a:tabLst>
            </a:pPr>
            <a:endParaRPr lang="en-US" sz="1600" spc="-15" dirty="0" smtClean="0">
              <a:solidFill>
                <a:schemeClr val="tx2">
                  <a:lumMod val="50000"/>
                </a:schemeClr>
              </a:solidFill>
              <a:latin typeface="Cambria" panose="02040503050406030204" pitchFamily="18" charset="0"/>
              <a:cs typeface="Tahoma"/>
            </a:endParaRPr>
          </a:p>
          <a:p>
            <a:pPr marL="285750" marR="414963" indent="-285750">
              <a:spcBef>
                <a:spcPts val="370"/>
              </a:spcBef>
              <a:buSzPct val="87500"/>
              <a:buFont typeface="Arial" panose="020B0604020202020204" pitchFamily="34" charset="0"/>
              <a:buChar char="•"/>
              <a:tabLst>
                <a:tab pos="607295" algn="l"/>
                <a:tab pos="607913" algn="l"/>
                <a:tab pos="2811367" algn="l"/>
              </a:tabLst>
            </a:pPr>
            <a:endParaRPr lang="en-US" sz="1600" dirty="0">
              <a:solidFill>
                <a:schemeClr val="tx2">
                  <a:lumMod val="50000"/>
                </a:schemeClr>
              </a:solidFill>
              <a:latin typeface="Cambria" panose="02040503050406030204" pitchFamily="18" charset="0"/>
              <a:cs typeface="Tahoma"/>
            </a:endParaRPr>
          </a:p>
          <a:p>
            <a:pPr marL="251081"/>
            <a:r>
              <a:rPr sz="1400" spc="-24" dirty="0" smtClean="0">
                <a:solidFill>
                  <a:schemeClr val="tx2">
                    <a:lumMod val="50000"/>
                  </a:schemeClr>
                </a:solidFill>
                <a:latin typeface="Cambria" panose="02040503050406030204" pitchFamily="18" charset="0"/>
                <a:cs typeface="Tahoma"/>
              </a:rPr>
              <a:t>.</a:t>
            </a:r>
            <a:endParaRPr sz="1400" dirty="0">
              <a:solidFill>
                <a:schemeClr val="tx2">
                  <a:lumMod val="50000"/>
                </a:schemeClr>
              </a:solidFill>
              <a:latin typeface="Cambria" panose="02040503050406030204" pitchFamily="18" charset="0"/>
              <a:cs typeface="Tahoma"/>
            </a:endParaRPr>
          </a:p>
          <a:p>
            <a:pPr>
              <a:lnSpc>
                <a:spcPct val="100000"/>
              </a:lnSpc>
            </a:pPr>
            <a:r>
              <a:rPr lang="en-US" i="1" spc="-19" dirty="0" smtClean="0">
                <a:solidFill>
                  <a:schemeClr val="tx2">
                    <a:lumMod val="50000"/>
                  </a:schemeClr>
                </a:solidFill>
                <a:latin typeface="Cambria" panose="02040503050406030204" pitchFamily="18" charset="0"/>
                <a:cs typeface="Tahoma"/>
              </a:rPr>
              <a:t> </a:t>
            </a:r>
            <a:endParaRPr sz="2000" dirty="0">
              <a:solidFill>
                <a:schemeClr val="tx2">
                  <a:lumMod val="50000"/>
                </a:schemeClr>
              </a:solidFill>
              <a:latin typeface="Cambria" panose="02040503050406030204" pitchFamily="18" charset="0"/>
              <a:cs typeface="Times New Roman"/>
            </a:endParaRPr>
          </a:p>
        </p:txBody>
      </p:sp>
      <p:sp>
        <p:nvSpPr>
          <p:cNvPr id="8" name="Title 1"/>
          <p:cNvSpPr txBox="1">
            <a:spLocks/>
          </p:cNvSpPr>
          <p:nvPr/>
        </p:nvSpPr>
        <p:spPr>
          <a:xfrm>
            <a:off x="1326287" y="69249"/>
            <a:ext cx="8229600" cy="1143000"/>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2900" b="1" dirty="0"/>
              <a:t>Title 10, U.S.C. § </a:t>
            </a:r>
            <a:r>
              <a:rPr lang="en-US" sz="2900" b="1" dirty="0" smtClean="0"/>
              <a:t>4701 </a:t>
            </a:r>
            <a:r>
              <a:rPr lang="en-US" b="1" dirty="0" smtClean="0"/>
              <a:t/>
            </a:r>
            <a:br>
              <a:rPr lang="en-US" b="1" dirty="0" smtClean="0"/>
            </a:br>
            <a:r>
              <a:rPr lang="en-US" sz="1800" dirty="0" smtClean="0"/>
              <a:t>Filing complaint with DoD Hotline</a:t>
            </a:r>
            <a:endParaRPr lang="en-US" sz="18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1918" y="4062839"/>
            <a:ext cx="5326036" cy="2112050"/>
          </a:xfrm>
          <a:prstGeom prst="rect">
            <a:avLst/>
          </a:prstGeom>
          <a:effectLst>
            <a:glow rad="139700">
              <a:schemeClr val="tx1">
                <a:alpha val="40000"/>
              </a:schemeClr>
            </a:glow>
            <a:outerShdw blurRad="508000" dir="18900000" sx="87000" sy="87000" kx="-1200000" algn="bl" rotWithShape="0">
              <a:prstClr val="black">
                <a:alpha val="58000"/>
              </a:prstClr>
            </a:outerShdw>
            <a:softEdge rad="0"/>
          </a:effectLst>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595" y="122605"/>
            <a:ext cx="947057" cy="947057"/>
          </a:xfrm>
          <a:prstGeom prst="rect">
            <a:avLst/>
          </a:prstGeom>
        </p:spPr>
      </p:pic>
    </p:spTree>
    <p:extLst>
      <p:ext uri="{BB962C8B-B14F-4D97-AF65-F5344CB8AC3E}">
        <p14:creationId xmlns:p14="http://schemas.microsoft.com/office/powerpoint/2010/main" val="444692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817324" y="1615434"/>
            <a:ext cx="7832690" cy="4308872"/>
          </a:xfrm>
          <a:prstGeom prst="rect">
            <a:avLst/>
          </a:prstGeom>
        </p:spPr>
        <p:txBody>
          <a:bodyPr vert="horz" wrap="square" lIns="0" tIns="0" rIns="0" bIns="0" rtlCol="0">
            <a:spAutoFit/>
          </a:bodyPr>
          <a:lstStyle/>
          <a:p>
            <a:pPr marL="354651" marR="4947" indent="-342900">
              <a:lnSpc>
                <a:spcPct val="110000"/>
              </a:lnSpc>
              <a:buFont typeface="Arial" panose="020B0604020202020204" pitchFamily="34" charset="0"/>
              <a:buChar char="•"/>
            </a:pPr>
            <a:r>
              <a:rPr lang="en-US" sz="1600" spc="-10" dirty="0" smtClean="0">
                <a:solidFill>
                  <a:schemeClr val="tx2">
                    <a:lumMod val="50000"/>
                  </a:schemeClr>
                </a:solidFill>
                <a:latin typeface="Cambria" panose="02040503050406030204" pitchFamily="18" charset="0"/>
                <a:cs typeface="Tahoma"/>
              </a:rPr>
              <a:t>Reach out to the DoD OIG Whistleblower Protection Coordinator,  who is:</a:t>
            </a:r>
          </a:p>
          <a:p>
            <a:pPr marL="354651" marR="4947" indent="-342900">
              <a:lnSpc>
                <a:spcPct val="110000"/>
              </a:lnSpc>
              <a:buFont typeface="Arial" panose="020B0604020202020204" pitchFamily="34" charset="0"/>
              <a:buChar char="•"/>
            </a:pPr>
            <a:endParaRPr lang="en-US" sz="1600" spc="-10" dirty="0">
              <a:solidFill>
                <a:schemeClr val="tx2">
                  <a:lumMod val="50000"/>
                </a:schemeClr>
              </a:solidFill>
              <a:latin typeface="Cambria" panose="02040503050406030204" pitchFamily="18" charset="0"/>
              <a:cs typeface="Tahoma"/>
            </a:endParaRPr>
          </a:p>
          <a:p>
            <a:pPr marL="811851" marR="4947" lvl="1" indent="-342900">
              <a:lnSpc>
                <a:spcPct val="110000"/>
              </a:lnSpc>
              <a:buFont typeface="Wingdings" panose="05000000000000000000" pitchFamily="2" charset="2"/>
              <a:buChar char="§"/>
            </a:pPr>
            <a:r>
              <a:rPr lang="en-US" sz="1600" spc="-10" dirty="0" smtClean="0">
                <a:solidFill>
                  <a:schemeClr val="tx2">
                    <a:lumMod val="50000"/>
                  </a:schemeClr>
                </a:solidFill>
                <a:latin typeface="Cambria" panose="02040503050406030204" pitchFamily="18" charset="0"/>
                <a:cs typeface="Tahoma"/>
              </a:rPr>
              <a:t>Responsible for educating </a:t>
            </a:r>
            <a:r>
              <a:rPr sz="1600" spc="-5" dirty="0" smtClean="0">
                <a:solidFill>
                  <a:schemeClr val="tx2">
                    <a:lumMod val="50000"/>
                  </a:schemeClr>
                </a:solidFill>
                <a:latin typeface="Cambria" panose="02040503050406030204" pitchFamily="18" charset="0"/>
                <a:cs typeface="Tahoma"/>
              </a:rPr>
              <a:t>all </a:t>
            </a:r>
            <a:r>
              <a:rPr lang="en-US" sz="1600" spc="-5" dirty="0" smtClean="0">
                <a:solidFill>
                  <a:schemeClr val="tx2">
                    <a:lumMod val="50000"/>
                  </a:schemeClr>
                </a:solidFill>
                <a:latin typeface="Cambria" panose="02040503050406030204" pitchFamily="18" charset="0"/>
                <a:cs typeface="Tahoma"/>
              </a:rPr>
              <a:t>DoD</a:t>
            </a:r>
            <a:r>
              <a:rPr sz="1600" spc="-5" dirty="0" smtClean="0">
                <a:solidFill>
                  <a:schemeClr val="tx2">
                    <a:lumMod val="50000"/>
                  </a:schemeClr>
                </a:solidFill>
                <a:latin typeface="Cambria" panose="02040503050406030204" pitchFamily="18" charset="0"/>
                <a:cs typeface="Tahoma"/>
              </a:rPr>
              <a:t> </a:t>
            </a:r>
            <a:r>
              <a:rPr sz="1600" spc="-10" dirty="0">
                <a:solidFill>
                  <a:schemeClr val="tx2">
                    <a:lumMod val="50000"/>
                  </a:schemeClr>
                </a:solidFill>
                <a:latin typeface="Cambria" panose="02040503050406030204" pitchFamily="18" charset="0"/>
                <a:cs typeface="Tahoma"/>
              </a:rPr>
              <a:t>employees </a:t>
            </a:r>
            <a:r>
              <a:rPr lang="en-US" sz="1600" spc="-10" dirty="0" smtClean="0">
                <a:solidFill>
                  <a:schemeClr val="tx2">
                    <a:lumMod val="50000"/>
                  </a:schemeClr>
                </a:solidFill>
                <a:latin typeface="Cambria" panose="02040503050406030204" pitchFamily="18" charset="0"/>
                <a:cs typeface="Tahoma"/>
              </a:rPr>
              <a:t>on the right to report fraud, waste, abuse and misconduct to appropriate authorities</a:t>
            </a:r>
            <a:r>
              <a:rPr lang="en-US" sz="1600" spc="-5" dirty="0" smtClean="0">
                <a:solidFill>
                  <a:schemeClr val="tx2">
                    <a:lumMod val="50000"/>
                  </a:schemeClr>
                </a:solidFill>
                <a:latin typeface="Cambria" panose="02040503050406030204" pitchFamily="18" charset="0"/>
                <a:cs typeface="Tahoma"/>
              </a:rPr>
              <a:t> </a:t>
            </a:r>
            <a:r>
              <a:rPr sz="1600" spc="-5" dirty="0" smtClean="0">
                <a:solidFill>
                  <a:schemeClr val="tx2">
                    <a:lumMod val="50000"/>
                  </a:schemeClr>
                </a:solidFill>
                <a:latin typeface="Cambria" panose="02040503050406030204" pitchFamily="18" charset="0"/>
                <a:cs typeface="Tahoma"/>
              </a:rPr>
              <a:t> </a:t>
            </a:r>
            <a:endParaRPr lang="en-US" sz="1600" spc="-5" dirty="0">
              <a:solidFill>
                <a:schemeClr val="tx2">
                  <a:lumMod val="50000"/>
                </a:schemeClr>
              </a:solidFill>
              <a:latin typeface="Cambria" panose="02040503050406030204" pitchFamily="18" charset="0"/>
              <a:cs typeface="Tahoma"/>
            </a:endParaRPr>
          </a:p>
          <a:p>
            <a:pPr marL="354651" marR="4947" indent="-342900">
              <a:lnSpc>
                <a:spcPct val="110000"/>
              </a:lnSpc>
              <a:buFont typeface="Arial" panose="020B0604020202020204" pitchFamily="34" charset="0"/>
              <a:buChar char="•"/>
            </a:pPr>
            <a:endParaRPr lang="en-US" sz="1600" spc="-5" dirty="0" smtClean="0">
              <a:solidFill>
                <a:schemeClr val="tx2">
                  <a:lumMod val="50000"/>
                </a:schemeClr>
              </a:solidFill>
              <a:latin typeface="Cambria" panose="02040503050406030204" pitchFamily="18" charset="0"/>
              <a:cs typeface="Tahoma"/>
            </a:endParaRPr>
          </a:p>
          <a:p>
            <a:pPr marL="811851" marR="4947" lvl="1" indent="-342900">
              <a:lnSpc>
                <a:spcPct val="110000"/>
              </a:lnSpc>
              <a:buFont typeface="Wingdings" panose="05000000000000000000" pitchFamily="2" charset="2"/>
              <a:buChar char="§"/>
            </a:pPr>
            <a:r>
              <a:rPr lang="en-US" sz="1600" spc="-5" dirty="0" smtClean="0">
                <a:solidFill>
                  <a:schemeClr val="tx2">
                    <a:lumMod val="50000"/>
                  </a:schemeClr>
                </a:solidFill>
                <a:latin typeface="Cambria" panose="02040503050406030204" pitchFamily="18" charset="0"/>
                <a:cs typeface="Tahoma"/>
              </a:rPr>
              <a:t>E</a:t>
            </a:r>
            <a:r>
              <a:rPr sz="1600" spc="-5" dirty="0" smtClean="0">
                <a:solidFill>
                  <a:schemeClr val="tx2">
                    <a:lumMod val="50000"/>
                  </a:schemeClr>
                </a:solidFill>
                <a:latin typeface="Cambria" panose="02040503050406030204" pitchFamily="18" charset="0"/>
                <a:cs typeface="Tahoma"/>
              </a:rPr>
              <a:t>ducat</a:t>
            </a:r>
            <a:r>
              <a:rPr lang="en-US" sz="1600" spc="-5" dirty="0" smtClean="0">
                <a:solidFill>
                  <a:schemeClr val="tx2">
                    <a:lumMod val="50000"/>
                  </a:schemeClr>
                </a:solidFill>
                <a:latin typeface="Cambria" panose="02040503050406030204" pitchFamily="18" charset="0"/>
                <a:cs typeface="Tahoma"/>
              </a:rPr>
              <a:t>ing DoD</a:t>
            </a:r>
            <a:r>
              <a:rPr sz="1600" spc="-5" dirty="0" smtClean="0">
                <a:solidFill>
                  <a:schemeClr val="tx2">
                    <a:lumMod val="50000"/>
                  </a:schemeClr>
                </a:solidFill>
                <a:latin typeface="Cambria" panose="02040503050406030204" pitchFamily="18" charset="0"/>
                <a:cs typeface="Tahoma"/>
              </a:rPr>
              <a:t> </a:t>
            </a:r>
            <a:r>
              <a:rPr sz="1600" spc="-10" dirty="0">
                <a:solidFill>
                  <a:schemeClr val="tx2">
                    <a:lumMod val="50000"/>
                  </a:schemeClr>
                </a:solidFill>
                <a:latin typeface="Cambria" panose="02040503050406030204" pitchFamily="18" charset="0"/>
                <a:cs typeface="Tahoma"/>
              </a:rPr>
              <a:t>employees </a:t>
            </a:r>
            <a:r>
              <a:rPr lang="en-US" sz="1600" spc="-10" dirty="0" smtClean="0">
                <a:solidFill>
                  <a:schemeClr val="tx2">
                    <a:lumMod val="50000"/>
                  </a:schemeClr>
                </a:solidFill>
                <a:latin typeface="Cambria" panose="02040503050406030204" pitchFamily="18" charset="0"/>
                <a:cs typeface="Tahoma"/>
              </a:rPr>
              <a:t>on the roles of agencies investigating allegations of reprisal </a:t>
            </a:r>
            <a:r>
              <a:rPr sz="1600" spc="-5" dirty="0" smtClean="0">
                <a:solidFill>
                  <a:schemeClr val="tx2">
                    <a:lumMod val="50000"/>
                  </a:schemeClr>
                </a:solidFill>
                <a:latin typeface="Cambria" panose="02040503050406030204" pitchFamily="18" charset="0"/>
                <a:cs typeface="Tahoma"/>
              </a:rPr>
              <a:t> </a:t>
            </a:r>
            <a:endParaRPr lang="en-US" sz="1600" spc="-5" dirty="0" smtClean="0">
              <a:solidFill>
                <a:schemeClr val="tx2">
                  <a:lumMod val="50000"/>
                </a:schemeClr>
              </a:solidFill>
              <a:latin typeface="Cambria" panose="02040503050406030204" pitchFamily="18" charset="0"/>
              <a:cs typeface="Tahoma"/>
            </a:endParaRPr>
          </a:p>
          <a:p>
            <a:pPr marL="811851" marR="4947" lvl="1" indent="-342900">
              <a:lnSpc>
                <a:spcPct val="110000"/>
              </a:lnSpc>
              <a:buFont typeface="Arial" panose="020B0604020202020204" pitchFamily="34" charset="0"/>
              <a:buChar char="•"/>
            </a:pPr>
            <a:endParaRPr lang="en-US" sz="1600" spc="-5" dirty="0">
              <a:solidFill>
                <a:schemeClr val="tx2">
                  <a:lumMod val="50000"/>
                </a:schemeClr>
              </a:solidFill>
              <a:latin typeface="Cambria" panose="02040503050406030204" pitchFamily="18" charset="0"/>
              <a:cs typeface="Tahoma"/>
            </a:endParaRPr>
          </a:p>
          <a:p>
            <a:pPr marL="811851" marR="4947" lvl="1" indent="-342900">
              <a:lnSpc>
                <a:spcPct val="110000"/>
              </a:lnSpc>
              <a:buFont typeface="Wingdings" panose="05000000000000000000" pitchFamily="2" charset="2"/>
              <a:buChar char="§"/>
            </a:pPr>
            <a:r>
              <a:rPr lang="en-US" sz="1600" spc="-5" dirty="0" smtClean="0">
                <a:solidFill>
                  <a:schemeClr val="tx2">
                    <a:lumMod val="50000"/>
                  </a:schemeClr>
                </a:solidFill>
                <a:latin typeface="Cambria" panose="02040503050406030204" pitchFamily="18" charset="0"/>
                <a:cs typeface="Tahoma"/>
              </a:rPr>
              <a:t>Educating DoD employees </a:t>
            </a:r>
            <a:r>
              <a:rPr sz="1600" spc="-5" dirty="0" smtClean="0">
                <a:solidFill>
                  <a:schemeClr val="tx2">
                    <a:lumMod val="50000"/>
                  </a:schemeClr>
                </a:solidFill>
                <a:latin typeface="Cambria" panose="02040503050406030204" pitchFamily="18" charset="0"/>
                <a:cs typeface="Tahoma"/>
              </a:rPr>
              <a:t>about </a:t>
            </a:r>
            <a:r>
              <a:rPr sz="1600" spc="-10" dirty="0">
                <a:solidFill>
                  <a:schemeClr val="tx2">
                    <a:lumMod val="50000"/>
                  </a:schemeClr>
                </a:solidFill>
                <a:latin typeface="Cambria" panose="02040503050406030204" pitchFamily="18" charset="0"/>
                <a:cs typeface="Tahoma"/>
              </a:rPr>
              <a:t>the </a:t>
            </a:r>
            <a:r>
              <a:rPr sz="1600" spc="-5" dirty="0" smtClean="0">
                <a:solidFill>
                  <a:schemeClr val="tx2">
                    <a:lumMod val="50000"/>
                  </a:schemeClr>
                </a:solidFill>
                <a:latin typeface="Cambria" panose="02040503050406030204" pitchFamily="18" charset="0"/>
                <a:cs typeface="Tahoma"/>
              </a:rPr>
              <a:t>rights </a:t>
            </a:r>
            <a:r>
              <a:rPr sz="1600" spc="-5" dirty="0">
                <a:solidFill>
                  <a:schemeClr val="tx2">
                    <a:lumMod val="50000"/>
                  </a:schemeClr>
                </a:solidFill>
                <a:latin typeface="Cambria" panose="02040503050406030204" pitchFamily="18" charset="0"/>
                <a:cs typeface="Tahoma"/>
              </a:rPr>
              <a:t>and </a:t>
            </a:r>
            <a:r>
              <a:rPr sz="1600" spc="-10" dirty="0">
                <a:solidFill>
                  <a:schemeClr val="tx2">
                    <a:lumMod val="50000"/>
                  </a:schemeClr>
                </a:solidFill>
                <a:latin typeface="Cambria" panose="02040503050406030204" pitchFamily="18" charset="0"/>
                <a:cs typeface="Tahoma"/>
              </a:rPr>
              <a:t>remedies </a:t>
            </a:r>
            <a:r>
              <a:rPr sz="1600" spc="-5" dirty="0">
                <a:solidFill>
                  <a:schemeClr val="tx2">
                    <a:lumMod val="50000"/>
                  </a:schemeClr>
                </a:solidFill>
                <a:latin typeface="Cambria" panose="02040503050406030204" pitchFamily="18" charset="0"/>
                <a:cs typeface="Tahoma"/>
              </a:rPr>
              <a:t>against retaliation </a:t>
            </a:r>
            <a:r>
              <a:rPr sz="1600" spc="-15" dirty="0">
                <a:solidFill>
                  <a:schemeClr val="tx2">
                    <a:lumMod val="50000"/>
                  </a:schemeClr>
                </a:solidFill>
                <a:latin typeface="Cambria" panose="02040503050406030204" pitchFamily="18" charset="0"/>
                <a:cs typeface="Tahoma"/>
              </a:rPr>
              <a:t>for </a:t>
            </a:r>
            <a:r>
              <a:rPr sz="1600" spc="-10" dirty="0">
                <a:solidFill>
                  <a:schemeClr val="tx2">
                    <a:lumMod val="50000"/>
                  </a:schemeClr>
                </a:solidFill>
                <a:latin typeface="Cambria" panose="02040503050406030204" pitchFamily="18" charset="0"/>
                <a:cs typeface="Tahoma"/>
              </a:rPr>
              <a:t>protected</a:t>
            </a:r>
            <a:r>
              <a:rPr sz="1600" spc="263" dirty="0">
                <a:solidFill>
                  <a:schemeClr val="tx2">
                    <a:lumMod val="50000"/>
                  </a:schemeClr>
                </a:solidFill>
                <a:latin typeface="Cambria" panose="02040503050406030204" pitchFamily="18" charset="0"/>
                <a:cs typeface="Tahoma"/>
              </a:rPr>
              <a:t> </a:t>
            </a:r>
            <a:r>
              <a:rPr sz="1600" spc="-5" dirty="0" smtClean="0">
                <a:solidFill>
                  <a:schemeClr val="tx2">
                    <a:lumMod val="50000"/>
                  </a:schemeClr>
                </a:solidFill>
                <a:latin typeface="Cambria" panose="02040503050406030204" pitchFamily="18" charset="0"/>
                <a:cs typeface="Tahoma"/>
              </a:rPr>
              <a:t>disclosures</a:t>
            </a:r>
            <a:r>
              <a:rPr lang="en-US" sz="1600" spc="-5" dirty="0" smtClean="0">
                <a:solidFill>
                  <a:schemeClr val="tx2">
                    <a:lumMod val="50000"/>
                  </a:schemeClr>
                </a:solidFill>
                <a:latin typeface="Cambria" panose="02040503050406030204" pitchFamily="18" charset="0"/>
                <a:cs typeface="Tahoma"/>
              </a:rPr>
              <a:t> under applicable statutes  </a:t>
            </a:r>
          </a:p>
          <a:p>
            <a:pPr marL="12369" marR="4947" indent="-618">
              <a:lnSpc>
                <a:spcPct val="110000"/>
              </a:lnSpc>
            </a:pPr>
            <a:endParaRPr lang="en-US" sz="1600" spc="-5" dirty="0">
              <a:solidFill>
                <a:schemeClr val="tx2">
                  <a:lumMod val="50000"/>
                </a:schemeClr>
              </a:solidFill>
              <a:latin typeface="Cambria" panose="02040503050406030204" pitchFamily="18" charset="0"/>
              <a:cs typeface="Tahoma"/>
            </a:endParaRPr>
          </a:p>
          <a:p>
            <a:pPr marL="354651" marR="4947" indent="-342900">
              <a:lnSpc>
                <a:spcPct val="110000"/>
              </a:lnSpc>
              <a:buFont typeface="Arial" panose="020B0604020202020204" pitchFamily="34" charset="0"/>
              <a:buChar char="•"/>
            </a:pPr>
            <a:r>
              <a:rPr lang="en-US" sz="1600" spc="-5" dirty="0" smtClean="0">
                <a:solidFill>
                  <a:schemeClr val="tx2">
                    <a:lumMod val="50000"/>
                  </a:schemeClr>
                </a:solidFill>
                <a:latin typeface="Cambria" panose="02040503050406030204" pitchFamily="18" charset="0"/>
                <a:cs typeface="Tahoma"/>
              </a:rPr>
              <a:t>The Coordinator is prohibited from acting as the employee’s or former employee’s legal representative, agent, or advocate</a:t>
            </a:r>
          </a:p>
          <a:p>
            <a:pPr marL="354651" marR="4947" indent="-342900">
              <a:lnSpc>
                <a:spcPct val="110000"/>
              </a:lnSpc>
              <a:buFont typeface="Arial" panose="020B0604020202020204" pitchFamily="34" charset="0"/>
              <a:buChar char="•"/>
            </a:pPr>
            <a:endParaRPr lang="en-US" sz="1600" dirty="0" smtClean="0">
              <a:solidFill>
                <a:schemeClr val="tx2">
                  <a:lumMod val="50000"/>
                </a:schemeClr>
              </a:solidFill>
              <a:latin typeface="Cambria" panose="02040503050406030204" pitchFamily="18" charset="0"/>
              <a:cs typeface="Tahoma"/>
            </a:endParaRPr>
          </a:p>
          <a:p>
            <a:pPr marL="11751" marR="4947">
              <a:lnSpc>
                <a:spcPct val="110000"/>
              </a:lnSpc>
            </a:pPr>
            <a:endParaRPr sz="1600" dirty="0">
              <a:solidFill>
                <a:schemeClr val="tx2">
                  <a:lumMod val="50000"/>
                </a:schemeClr>
              </a:solidFill>
              <a:latin typeface="Cambria" panose="02040503050406030204" pitchFamily="18" charset="0"/>
              <a:cs typeface="Tahoma"/>
            </a:endParaRPr>
          </a:p>
          <a:p>
            <a:pPr marL="12369"/>
            <a:r>
              <a:rPr lang="en-US" sz="1600" dirty="0">
                <a:solidFill>
                  <a:schemeClr val="tx2">
                    <a:lumMod val="50000"/>
                  </a:schemeClr>
                </a:solidFill>
                <a:latin typeface="Cambria" panose="02040503050406030204" pitchFamily="18" charset="0"/>
                <a:cs typeface="Times New Roman"/>
              </a:rPr>
              <a:t> </a:t>
            </a:r>
            <a:r>
              <a:rPr lang="en-US" sz="1600" dirty="0" smtClean="0">
                <a:solidFill>
                  <a:schemeClr val="tx2">
                    <a:lumMod val="50000"/>
                  </a:schemeClr>
                </a:solidFill>
                <a:latin typeface="Cambria" panose="02040503050406030204" pitchFamily="18" charset="0"/>
                <a:cs typeface="Times New Roman"/>
              </a:rPr>
              <a:t>                                       </a:t>
            </a:r>
            <a:r>
              <a:rPr sz="1600" spc="-5" dirty="0" smtClean="0">
                <a:solidFill>
                  <a:schemeClr val="tx2">
                    <a:lumMod val="50000"/>
                  </a:schemeClr>
                </a:solidFill>
                <a:latin typeface="Cambria" panose="02040503050406030204" pitchFamily="18" charset="0"/>
                <a:cs typeface="Tahoma"/>
              </a:rPr>
              <a:t>Contact </a:t>
            </a:r>
            <a:r>
              <a:rPr lang="en-US" sz="1600" spc="-10" dirty="0" smtClean="0">
                <a:solidFill>
                  <a:schemeClr val="tx2">
                    <a:lumMod val="50000"/>
                  </a:schemeClr>
                </a:solidFill>
                <a:latin typeface="Cambria" panose="02040503050406030204" pitchFamily="18" charset="0"/>
                <a:cs typeface="Tahoma"/>
              </a:rPr>
              <a:t>the </a:t>
            </a:r>
            <a:r>
              <a:rPr lang="en-US" sz="1600" spc="-10" dirty="0">
                <a:solidFill>
                  <a:schemeClr val="tx2">
                    <a:lumMod val="50000"/>
                  </a:schemeClr>
                </a:solidFill>
                <a:latin typeface="Cambria" panose="02040503050406030204" pitchFamily="18" charset="0"/>
                <a:cs typeface="Tahoma"/>
              </a:rPr>
              <a:t>C</a:t>
            </a:r>
            <a:r>
              <a:rPr lang="en-US" sz="1600" spc="-10" dirty="0" smtClean="0">
                <a:solidFill>
                  <a:schemeClr val="tx2">
                    <a:lumMod val="50000"/>
                  </a:schemeClr>
                </a:solidFill>
                <a:latin typeface="Cambria" panose="02040503050406030204" pitchFamily="18" charset="0"/>
                <a:cs typeface="Tahoma"/>
              </a:rPr>
              <a:t>oordinator </a:t>
            </a:r>
            <a:r>
              <a:rPr sz="1600" spc="-5" dirty="0" smtClean="0">
                <a:solidFill>
                  <a:schemeClr val="tx2">
                    <a:lumMod val="50000"/>
                  </a:schemeClr>
                </a:solidFill>
                <a:latin typeface="Cambria" panose="02040503050406030204" pitchFamily="18" charset="0"/>
                <a:cs typeface="Tahoma"/>
              </a:rPr>
              <a:t>at</a:t>
            </a:r>
            <a:r>
              <a:rPr sz="1600" spc="180" dirty="0" smtClean="0">
                <a:solidFill>
                  <a:schemeClr val="tx2">
                    <a:lumMod val="50000"/>
                  </a:schemeClr>
                </a:solidFill>
                <a:latin typeface="Cambria" panose="02040503050406030204" pitchFamily="18" charset="0"/>
                <a:cs typeface="Tahoma"/>
              </a:rPr>
              <a:t> </a:t>
            </a:r>
            <a:r>
              <a:rPr lang="en-US" sz="1600" u="heavy" spc="-5" dirty="0" smtClean="0">
                <a:solidFill>
                  <a:schemeClr val="tx2">
                    <a:lumMod val="50000"/>
                  </a:schemeClr>
                </a:solidFill>
                <a:latin typeface="Cambria" panose="02040503050406030204" pitchFamily="18" charset="0"/>
                <a:cs typeface="Tahoma"/>
                <a:hlinkClick r:id="rId2"/>
              </a:rPr>
              <a:t>wpc</a:t>
            </a:r>
            <a:r>
              <a:rPr sz="1600" u="heavy" spc="-5" dirty="0" smtClean="0">
                <a:solidFill>
                  <a:schemeClr val="tx2">
                    <a:lumMod val="50000"/>
                  </a:schemeClr>
                </a:solidFill>
                <a:latin typeface="Cambria" panose="02040503050406030204" pitchFamily="18" charset="0"/>
                <a:cs typeface="Tahoma"/>
                <a:hlinkClick r:id="rId2"/>
              </a:rPr>
              <a:t>@dodig.mil</a:t>
            </a:r>
            <a:endParaRPr sz="1600" dirty="0">
              <a:solidFill>
                <a:schemeClr val="tx2">
                  <a:lumMod val="50000"/>
                </a:schemeClr>
              </a:solidFill>
              <a:latin typeface="Cambria" panose="02040503050406030204" pitchFamily="18" charset="0"/>
              <a:cs typeface="Tahoma"/>
            </a:endParaRPr>
          </a:p>
        </p:txBody>
      </p:sp>
      <p:sp>
        <p:nvSpPr>
          <p:cNvPr id="5" name="Title 1"/>
          <p:cNvSpPr txBox="1">
            <a:spLocks/>
          </p:cNvSpPr>
          <p:nvPr/>
        </p:nvSpPr>
        <p:spPr>
          <a:xfrm>
            <a:off x="1189652" y="194293"/>
            <a:ext cx="8229600" cy="1143000"/>
          </a:xfrm>
          <a:prstGeom prst="rect">
            <a:avLst/>
          </a:prstGeom>
        </p:spPr>
        <p:txBody>
          <a:bodyPr vert="horz" lIns="91440" tIns="45720" rIns="91440" bIns="45720" rtlCol="0" anchor="ctr">
            <a:normAutofit fontScale="82500" lnSpcReduction="20000"/>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4000" b="1" dirty="0"/>
              <a:t> </a:t>
            </a:r>
            <a:r>
              <a:rPr lang="en-US" sz="3100" b="1" dirty="0"/>
              <a:t>Title 10, U.S.C. § </a:t>
            </a:r>
            <a:r>
              <a:rPr lang="en-US" sz="3100" b="1" dirty="0" smtClean="0"/>
              <a:t>4701</a:t>
            </a:r>
            <a:r>
              <a:rPr lang="en-US" sz="3900" b="1" dirty="0" smtClean="0"/>
              <a:t/>
            </a:r>
            <a:br>
              <a:rPr lang="en-US" sz="3900" b="1" dirty="0" smtClean="0"/>
            </a:br>
            <a:r>
              <a:rPr lang="en-US" sz="3900" b="1" dirty="0" smtClean="0"/>
              <a:t>  </a:t>
            </a:r>
            <a:r>
              <a:rPr lang="en-US" sz="2200" dirty="0" smtClean="0"/>
              <a:t>If you have Questions</a:t>
            </a:r>
            <a:r>
              <a:rPr lang="en-US" sz="2200" b="1" dirty="0" smtClean="0"/>
              <a:t/>
            </a:r>
            <a:br>
              <a:rPr lang="en-US" sz="2200" b="1" dirty="0" smtClean="0"/>
            </a:br>
            <a:r>
              <a:rPr lang="en-US" sz="2200" b="1" dirty="0" smtClean="0"/>
              <a:t> </a:t>
            </a:r>
            <a:endParaRPr lang="en-US" b="1"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2697171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46604" y="4700147"/>
            <a:ext cx="1230802" cy="1225164"/>
          </a:xfrm>
          <a:prstGeom prst="rect">
            <a:avLst/>
          </a:prstGeom>
        </p:spPr>
      </p:pic>
      <p:sp>
        <p:nvSpPr>
          <p:cNvPr id="2" name="Title 1"/>
          <p:cNvSpPr>
            <a:spLocks noGrp="1"/>
          </p:cNvSpPr>
          <p:nvPr>
            <p:ph type="title"/>
          </p:nvPr>
        </p:nvSpPr>
        <p:spPr>
          <a:xfrm>
            <a:off x="1284245" y="112095"/>
            <a:ext cx="8229600" cy="1143000"/>
          </a:xfrm>
        </p:spPr>
        <p:txBody>
          <a:bodyPr>
            <a:normAutofit/>
          </a:bodyPr>
          <a:lstStyle/>
          <a:p>
            <a:r>
              <a:rPr lang="en-US" sz="2800" b="1" dirty="0" smtClean="0"/>
              <a:t>Intelligence Community </a:t>
            </a:r>
            <a:br>
              <a:rPr lang="en-US" sz="2800" b="1" dirty="0" smtClean="0"/>
            </a:br>
            <a:r>
              <a:rPr lang="en-US" sz="2000" dirty="0" smtClean="0"/>
              <a:t>Whistleblower Protection Act</a:t>
            </a:r>
            <a:endParaRPr lang="en-US" sz="2000" dirty="0"/>
          </a:p>
        </p:txBody>
      </p:sp>
      <p:sp>
        <p:nvSpPr>
          <p:cNvPr id="4" name="TextBox 3"/>
          <p:cNvSpPr txBox="1"/>
          <p:nvPr/>
        </p:nvSpPr>
        <p:spPr>
          <a:xfrm>
            <a:off x="618457" y="1504708"/>
            <a:ext cx="9000162" cy="3046988"/>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Provides a secure means for employees to report to Congress allegations regarding </a:t>
            </a:r>
          </a:p>
          <a:p>
            <a:r>
              <a:rPr lang="en-US" sz="1600" dirty="0">
                <a:solidFill>
                  <a:schemeClr val="tx2">
                    <a:lumMod val="50000"/>
                  </a:schemeClr>
                </a:solidFill>
                <a:latin typeface="Cambria" panose="02040503050406030204" pitchFamily="18" charset="0"/>
              </a:rPr>
              <a:t> </a:t>
            </a:r>
            <a:r>
              <a:rPr lang="en-US" sz="1600" dirty="0" smtClean="0">
                <a:solidFill>
                  <a:schemeClr val="tx2">
                    <a:lumMod val="50000"/>
                  </a:schemeClr>
                </a:solidFill>
                <a:latin typeface="Cambria" panose="02040503050406030204" pitchFamily="18" charset="0"/>
              </a:rPr>
              <a:t>      classified information</a:t>
            </a:r>
          </a:p>
          <a:p>
            <a:endParaRPr lang="en-US" sz="1600" dirty="0">
              <a:solidFill>
                <a:schemeClr val="tx2">
                  <a:lumMod val="50000"/>
                </a:schemeClr>
              </a:solidFill>
              <a:latin typeface="Cambria" panose="02040503050406030204" pitchFamily="18" charset="0"/>
            </a:endParaRPr>
          </a:p>
          <a:p>
            <a:pPr marL="285750" indent="-285750">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Establishes a process for employees and contractor employees of the four intelligence </a:t>
            </a:r>
          </a:p>
          <a:p>
            <a:r>
              <a:rPr lang="en-US" sz="1600" dirty="0">
                <a:solidFill>
                  <a:schemeClr val="tx2">
                    <a:lumMod val="50000"/>
                  </a:schemeClr>
                </a:solidFill>
                <a:latin typeface="Cambria" panose="02040503050406030204" pitchFamily="18" charset="0"/>
              </a:rPr>
              <a:t> </a:t>
            </a:r>
            <a:r>
              <a:rPr lang="en-US" sz="1600" dirty="0" smtClean="0">
                <a:solidFill>
                  <a:schemeClr val="tx2">
                    <a:lumMod val="50000"/>
                  </a:schemeClr>
                </a:solidFill>
                <a:latin typeface="Cambria" panose="02040503050406030204" pitchFamily="18" charset="0"/>
              </a:rPr>
              <a:t>      agencies to report matters of  “urgent concern”  to the intelligence committees of Congress</a:t>
            </a:r>
          </a:p>
          <a:p>
            <a:endParaRPr lang="en-US" sz="1600" dirty="0">
              <a:solidFill>
                <a:schemeClr val="tx2">
                  <a:lumMod val="50000"/>
                </a:schemeClr>
              </a:solidFill>
              <a:latin typeface="Cambria" panose="02040503050406030204" pitchFamily="18" charset="0"/>
            </a:endParaRPr>
          </a:p>
          <a:p>
            <a:pPr marL="285750" indent="-285750">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This Act does not grant protection for intelligence community employees; you</a:t>
            </a:r>
          </a:p>
          <a:p>
            <a:r>
              <a:rPr lang="en-US" sz="1600" dirty="0" smtClean="0">
                <a:solidFill>
                  <a:schemeClr val="tx2">
                    <a:lumMod val="50000"/>
                  </a:schemeClr>
                </a:solidFill>
                <a:latin typeface="Cambria" panose="02040503050406030204" pitchFamily="18" charset="0"/>
              </a:rPr>
              <a:t>     </a:t>
            </a:r>
            <a:r>
              <a:rPr lang="en-US" sz="1600" dirty="0">
                <a:solidFill>
                  <a:schemeClr val="tx2">
                    <a:lumMod val="50000"/>
                  </a:schemeClr>
                </a:solidFill>
                <a:latin typeface="Cambria" panose="02040503050406030204" pitchFamily="18" charset="0"/>
              </a:rPr>
              <a:t> </a:t>
            </a:r>
            <a:r>
              <a:rPr lang="en-US" sz="1600" dirty="0" smtClean="0">
                <a:solidFill>
                  <a:schemeClr val="tx2">
                    <a:lumMod val="50000"/>
                  </a:schemeClr>
                </a:solidFill>
                <a:latin typeface="Cambria" panose="02040503050406030204" pitchFamily="18" charset="0"/>
              </a:rPr>
              <a:t> maybe afforded protections from reprisal while engaging in protected activities via</a:t>
            </a:r>
          </a:p>
          <a:p>
            <a:r>
              <a:rPr lang="en-US" sz="1600" dirty="0" smtClean="0">
                <a:solidFill>
                  <a:schemeClr val="tx2">
                    <a:lumMod val="50000"/>
                  </a:schemeClr>
                </a:solidFill>
                <a:latin typeface="Cambria" panose="02040503050406030204" pitchFamily="18" charset="0"/>
              </a:rPr>
              <a:t>       other whistleblower protections, such as PPD-19</a:t>
            </a:r>
          </a:p>
          <a:p>
            <a:endParaRPr lang="en-US" sz="1600" dirty="0">
              <a:solidFill>
                <a:schemeClr val="tx2">
                  <a:lumMod val="50000"/>
                </a:schemeClr>
              </a:solidFill>
              <a:latin typeface="Cambria" panose="02040503050406030204" pitchFamily="18" charset="0"/>
            </a:endParaRPr>
          </a:p>
          <a:p>
            <a:pPr marL="285750" indent="-285750">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Contact the Coordinator or the DoD Hotline at (800) 424-9098, for advice on filing </a:t>
            </a:r>
          </a:p>
          <a:p>
            <a:r>
              <a:rPr lang="en-US" sz="1600" dirty="0">
                <a:solidFill>
                  <a:schemeClr val="tx2">
                    <a:lumMod val="50000"/>
                  </a:schemeClr>
                </a:solidFill>
                <a:latin typeface="Cambria" panose="02040503050406030204" pitchFamily="18" charset="0"/>
              </a:rPr>
              <a:t> </a:t>
            </a:r>
            <a:r>
              <a:rPr lang="en-US" sz="1600" dirty="0" smtClean="0">
                <a:solidFill>
                  <a:schemeClr val="tx2">
                    <a:lumMod val="50000"/>
                  </a:schemeClr>
                </a:solidFill>
                <a:latin typeface="Cambria" panose="02040503050406030204" pitchFamily="18" charset="0"/>
              </a:rPr>
              <a:t>      procedures and timelines</a:t>
            </a:r>
            <a:endParaRPr lang="en-US" sz="1600" dirty="0">
              <a:solidFill>
                <a:schemeClr val="tx2">
                  <a:lumMod val="50000"/>
                </a:schemeClr>
              </a:solidFill>
              <a:latin typeface="Cambria" panose="02040503050406030204" pitchFamily="18" charset="0"/>
            </a:endParaRPr>
          </a:p>
        </p:txBody>
      </p:sp>
      <p:sp>
        <p:nvSpPr>
          <p:cNvPr id="8" name="TextBox 7"/>
          <p:cNvSpPr txBox="1"/>
          <p:nvPr/>
        </p:nvSpPr>
        <p:spPr>
          <a:xfrm>
            <a:off x="2517289" y="2732442"/>
            <a:ext cx="53789" cy="369332"/>
          </a:xfrm>
          <a:prstGeom prst="rect">
            <a:avLst/>
          </a:prstGeom>
          <a:noFill/>
        </p:spPr>
        <p:txBody>
          <a:bodyPr wrap="square" rtlCol="0">
            <a:spAutoFit/>
          </a:bodyPr>
          <a:lstStyle/>
          <a:p>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7707" y="4801309"/>
            <a:ext cx="1125699" cy="114674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06802" y="4741229"/>
            <a:ext cx="1143000" cy="1143000"/>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70604" y="4741229"/>
            <a:ext cx="1143000" cy="1143000"/>
          </a:xfrm>
          <a:prstGeom prst="rect">
            <a:avLst/>
          </a:prstGeom>
        </p:spPr>
      </p:pic>
    </p:spTree>
    <p:extLst>
      <p:ext uri="{BB962C8B-B14F-4D97-AF65-F5344CB8AC3E}">
        <p14:creationId xmlns:p14="http://schemas.microsoft.com/office/powerpoint/2010/main" val="98524807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3735" y="523997"/>
            <a:ext cx="8229600" cy="760948"/>
          </a:xfrm>
        </p:spPr>
        <p:txBody>
          <a:bodyPr>
            <a:normAutofit fontScale="90000"/>
          </a:bodyPr>
          <a:lstStyle/>
          <a:p>
            <a:r>
              <a:rPr lang="en-US" sz="3100" b="1" dirty="0" smtClean="0"/>
              <a:t>Matters of Urgent Concern</a:t>
            </a:r>
            <a:r>
              <a:rPr lang="en-US" b="1" dirty="0" smtClean="0"/>
              <a:t/>
            </a:r>
            <a:br>
              <a:rPr lang="en-US" b="1" dirty="0" smtClean="0"/>
            </a:br>
            <a:endParaRPr lang="en-US" sz="2700" dirty="0"/>
          </a:p>
        </p:txBody>
      </p:sp>
      <p:sp>
        <p:nvSpPr>
          <p:cNvPr id="3" name="Content Placeholder 2"/>
          <p:cNvSpPr>
            <a:spLocks noGrp="1"/>
          </p:cNvSpPr>
          <p:nvPr>
            <p:ph idx="1"/>
          </p:nvPr>
        </p:nvSpPr>
        <p:spPr>
          <a:xfrm>
            <a:off x="515315" y="1510738"/>
            <a:ext cx="8378328" cy="4525963"/>
          </a:xfrm>
        </p:spPr>
        <p:txBody>
          <a:bodyPr>
            <a:normAutofit/>
          </a:bodyPr>
          <a:lstStyle/>
          <a:p>
            <a:pPr marL="0" indent="0">
              <a:buNone/>
            </a:pPr>
            <a:r>
              <a:rPr lang="en-US" sz="1600" dirty="0" smtClean="0">
                <a:solidFill>
                  <a:schemeClr val="tx2">
                    <a:lumMod val="50000"/>
                  </a:schemeClr>
                </a:solidFill>
                <a:latin typeface="Cambria" panose="02040503050406030204" pitchFamily="18" charset="0"/>
              </a:rPr>
              <a:t>Urgent Concern means any of the following:</a:t>
            </a:r>
          </a:p>
          <a:p>
            <a:pPr>
              <a:buFont typeface="Arial" panose="020B0604020202020204" pitchFamily="34" charset="0"/>
              <a:buChar char="•"/>
            </a:pPr>
            <a:endParaRPr lang="en-US" sz="1600" dirty="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A serious or flagrant problem, abuse, violation of law or executive </a:t>
            </a:r>
            <a:r>
              <a:rPr lang="en-US" sz="1600" dirty="0">
                <a:solidFill>
                  <a:schemeClr val="tx2">
                    <a:lumMod val="50000"/>
                  </a:schemeClr>
                </a:solidFill>
                <a:latin typeface="Cambria" panose="02040503050406030204" pitchFamily="18" charset="0"/>
              </a:rPr>
              <a:t>o</a:t>
            </a:r>
            <a:r>
              <a:rPr lang="en-US" sz="1600" dirty="0" smtClean="0">
                <a:solidFill>
                  <a:schemeClr val="tx2">
                    <a:lumMod val="50000"/>
                  </a:schemeClr>
                </a:solidFill>
                <a:latin typeface="Cambria" panose="02040503050406030204" pitchFamily="18" charset="0"/>
              </a:rPr>
              <a:t>rder, or deficiency relating to the funding, administration, or operations of an intelligence activity involving classified information; does not include differences of opinions concerning public policy matters</a:t>
            </a:r>
          </a:p>
          <a:p>
            <a:pPr>
              <a:buFont typeface="Arial" panose="020B0604020202020204" pitchFamily="34" charset="0"/>
              <a:buChar char="•"/>
            </a:pPr>
            <a:endParaRPr lang="en-US" sz="1600" dirty="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a:solidFill>
                  <a:schemeClr val="tx2">
                    <a:lumMod val="50000"/>
                  </a:schemeClr>
                </a:solidFill>
                <a:latin typeface="Cambria" panose="02040503050406030204" pitchFamily="18" charset="0"/>
              </a:rPr>
              <a:t>A false statement to Congress, or a willful withholding from Congress, on an issue of material fact relating to the funding, administration, or operation of an intelligence activity.</a:t>
            </a:r>
          </a:p>
          <a:p>
            <a:pPr>
              <a:buFont typeface="Arial" panose="020B0604020202020204" pitchFamily="34" charset="0"/>
              <a:buChar char="•"/>
            </a:pPr>
            <a:endParaRPr lang="en-US" sz="1600" dirty="0" smtClean="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An </a:t>
            </a:r>
            <a:r>
              <a:rPr lang="en-US" sz="1600" dirty="0">
                <a:solidFill>
                  <a:schemeClr val="tx2">
                    <a:lumMod val="50000"/>
                  </a:schemeClr>
                </a:solidFill>
                <a:latin typeface="Cambria" panose="02040503050406030204" pitchFamily="18" charset="0"/>
              </a:rPr>
              <a:t>action, including a personnel action described in section 2302(a)(2)(A) of title 5, United States Code, constituting reprisal or threat of reprisal prohibited under section 7(c) in response to an employee's reporting an urgent concern in accordance with this section</a:t>
            </a:r>
            <a:r>
              <a:rPr lang="en-US" sz="1600" dirty="0" smtClean="0">
                <a:solidFill>
                  <a:schemeClr val="tx2">
                    <a:lumMod val="50000"/>
                  </a:schemeClr>
                </a:solidFill>
                <a:latin typeface="Cambria" panose="02040503050406030204" pitchFamily="18" charset="0"/>
              </a:rPr>
              <a:t>.</a:t>
            </a:r>
          </a:p>
          <a:p>
            <a:pPr>
              <a:buFont typeface="Arial" panose="020B0604020202020204" pitchFamily="34" charset="0"/>
              <a:buChar char="•"/>
            </a:pPr>
            <a:endParaRPr lang="en-US" sz="1600" dirty="0">
              <a:solidFill>
                <a:schemeClr val="tx2">
                  <a:lumMod val="50000"/>
                </a:schemeClr>
              </a:solidFill>
              <a:latin typeface="Cambria" panose="02040503050406030204"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4143729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038605" y="1606769"/>
            <a:ext cx="8583530" cy="5625665"/>
          </a:xfrm>
          <a:prstGeom prst="rect">
            <a:avLst/>
          </a:prstGeom>
        </p:spPr>
        <p:txBody>
          <a:bodyPr vert="horz" wrap="square" lIns="0" tIns="8658" rIns="0" bIns="0" rtlCol="0">
            <a:spAutoFit/>
          </a:bodyPr>
          <a:lstStyle/>
          <a:p>
            <a:pPr marL="12369" marR="418055">
              <a:lnSpc>
                <a:spcPts val="1860"/>
              </a:lnSpc>
              <a:spcBef>
                <a:spcPts val="68"/>
              </a:spcBef>
              <a:tabLst>
                <a:tab pos="323437" algn="l"/>
                <a:tab pos="324055" algn="l"/>
              </a:tabLst>
            </a:pPr>
            <a:r>
              <a:rPr lang="en-US" b="1" spc="-5" dirty="0" smtClean="0">
                <a:solidFill>
                  <a:schemeClr val="tx2">
                    <a:lumMod val="50000"/>
                  </a:schemeClr>
                </a:solidFill>
                <a:latin typeface="Cambria" panose="02040503050406030204" pitchFamily="18" charset="0"/>
                <a:cs typeface="Corbel"/>
              </a:rPr>
              <a:t>Other whistleblower protection statutes are:</a:t>
            </a:r>
          </a:p>
          <a:p>
            <a:pPr marL="298119" marR="418055" indent="-285750">
              <a:lnSpc>
                <a:spcPts val="1860"/>
              </a:lnSpc>
              <a:spcBef>
                <a:spcPts val="68"/>
              </a:spcBef>
              <a:buFont typeface="Arial" panose="020B0604020202020204" pitchFamily="34" charset="0"/>
              <a:buChar char="•"/>
              <a:tabLst>
                <a:tab pos="323437" algn="l"/>
                <a:tab pos="324055" algn="l"/>
              </a:tabLst>
            </a:pPr>
            <a:endParaRPr lang="en-US" u="sng" spc="-5" dirty="0">
              <a:solidFill>
                <a:schemeClr val="tx2">
                  <a:lumMod val="50000"/>
                </a:schemeClr>
              </a:solidFill>
              <a:latin typeface="Cambria" panose="02040503050406030204" pitchFamily="18" charset="0"/>
              <a:cs typeface="Corbel"/>
            </a:endParaRPr>
          </a:p>
          <a:p>
            <a:pPr marL="298119" marR="418055" indent="-285750">
              <a:lnSpc>
                <a:spcPts val="1860"/>
              </a:lnSpc>
              <a:spcBef>
                <a:spcPts val="68"/>
              </a:spcBef>
              <a:buFont typeface="Arial" panose="020B0604020202020204" pitchFamily="34" charset="0"/>
              <a:buChar char="•"/>
              <a:tabLst>
                <a:tab pos="323437" algn="l"/>
                <a:tab pos="324055" algn="l"/>
              </a:tabLst>
            </a:pPr>
            <a:r>
              <a:rPr lang="en-US" spc="-5" dirty="0">
                <a:solidFill>
                  <a:schemeClr val="tx2">
                    <a:lumMod val="50000"/>
                  </a:schemeClr>
                </a:solidFill>
                <a:latin typeface="Cambria" panose="02040503050406030204" pitchFamily="18" charset="0"/>
                <a:cs typeface="Corbel"/>
              </a:rPr>
              <a:t>M</a:t>
            </a:r>
            <a:r>
              <a:rPr lang="en-US" spc="-5" dirty="0" smtClean="0">
                <a:solidFill>
                  <a:schemeClr val="tx2">
                    <a:lumMod val="50000"/>
                  </a:schemeClr>
                </a:solidFill>
                <a:latin typeface="Cambria" panose="02040503050406030204" pitchFamily="18" charset="0"/>
                <a:cs typeface="Corbel"/>
              </a:rPr>
              <a:t>ilitary Service Members, Title 10, U.S.C. </a:t>
            </a:r>
            <a:r>
              <a:rPr lang="en-US" dirty="0">
                <a:solidFill>
                  <a:schemeClr val="tx2">
                    <a:lumMod val="50000"/>
                  </a:schemeClr>
                </a:solidFill>
              </a:rPr>
              <a:t>§ </a:t>
            </a:r>
            <a:r>
              <a:rPr lang="en-US" spc="-5" dirty="0" smtClean="0">
                <a:solidFill>
                  <a:schemeClr val="tx2">
                    <a:lumMod val="50000"/>
                  </a:schemeClr>
                </a:solidFill>
                <a:latin typeface="Cambria" panose="02040503050406030204" pitchFamily="18" charset="0"/>
                <a:cs typeface="Corbel"/>
              </a:rPr>
              <a:t>1034</a:t>
            </a:r>
          </a:p>
          <a:p>
            <a:pPr marL="298119" marR="418055" indent="-285750">
              <a:lnSpc>
                <a:spcPts val="1860"/>
              </a:lnSpc>
              <a:spcBef>
                <a:spcPts val="68"/>
              </a:spcBef>
              <a:buFont typeface="Arial" panose="020B0604020202020204" pitchFamily="34" charset="0"/>
              <a:buChar char="•"/>
              <a:tabLst>
                <a:tab pos="323437" algn="l"/>
                <a:tab pos="324055" algn="l"/>
              </a:tabLst>
            </a:pPr>
            <a:endParaRPr lang="en-US" spc="-5" dirty="0">
              <a:solidFill>
                <a:schemeClr val="tx2">
                  <a:lumMod val="50000"/>
                </a:schemeClr>
              </a:solidFill>
              <a:latin typeface="Cambria" panose="02040503050406030204" pitchFamily="18" charset="0"/>
              <a:cs typeface="Corbel"/>
            </a:endParaRPr>
          </a:p>
          <a:p>
            <a:pPr marL="298119" marR="418055" indent="-285750">
              <a:lnSpc>
                <a:spcPts val="1860"/>
              </a:lnSpc>
              <a:spcBef>
                <a:spcPts val="68"/>
              </a:spcBef>
              <a:buFont typeface="Arial" panose="020B0604020202020204" pitchFamily="34" charset="0"/>
              <a:buChar char="•"/>
              <a:tabLst>
                <a:tab pos="323437" algn="l"/>
                <a:tab pos="324055" algn="l"/>
              </a:tabLst>
            </a:pPr>
            <a:r>
              <a:rPr lang="en-US" spc="-5" dirty="0" smtClean="0">
                <a:solidFill>
                  <a:schemeClr val="tx2">
                    <a:lumMod val="50000"/>
                  </a:schemeClr>
                </a:solidFill>
                <a:latin typeface="Cambria" panose="02040503050406030204" pitchFamily="18" charset="0"/>
                <a:cs typeface="Corbel"/>
              </a:rPr>
              <a:t>Prohibited Personnel Practices,  Title 5, U.S.C. </a:t>
            </a:r>
            <a:r>
              <a:rPr lang="en-US" dirty="0">
                <a:solidFill>
                  <a:schemeClr val="tx2">
                    <a:lumMod val="50000"/>
                  </a:schemeClr>
                </a:solidFill>
              </a:rPr>
              <a:t>§ </a:t>
            </a:r>
            <a:r>
              <a:rPr lang="en-US" spc="-5" dirty="0" smtClean="0">
                <a:solidFill>
                  <a:schemeClr val="tx2">
                    <a:lumMod val="50000"/>
                  </a:schemeClr>
                </a:solidFill>
                <a:latin typeface="Cambria" panose="02040503050406030204" pitchFamily="18" charset="0"/>
                <a:cs typeface="Corbel"/>
              </a:rPr>
              <a:t>2302</a:t>
            </a:r>
          </a:p>
          <a:p>
            <a:pPr marL="298119" marR="418055" indent="-285750">
              <a:lnSpc>
                <a:spcPts val="1860"/>
              </a:lnSpc>
              <a:spcBef>
                <a:spcPts val="68"/>
              </a:spcBef>
              <a:buFont typeface="Arial" panose="020B0604020202020204" pitchFamily="34" charset="0"/>
              <a:buChar char="•"/>
              <a:tabLst>
                <a:tab pos="323437" algn="l"/>
                <a:tab pos="324055" algn="l"/>
              </a:tabLst>
            </a:pPr>
            <a:endParaRPr lang="en-US" spc="-5" dirty="0">
              <a:solidFill>
                <a:schemeClr val="tx2">
                  <a:lumMod val="50000"/>
                </a:schemeClr>
              </a:solidFill>
              <a:latin typeface="Cambria" panose="02040503050406030204" pitchFamily="18" charset="0"/>
              <a:cs typeface="Corbel"/>
            </a:endParaRPr>
          </a:p>
          <a:p>
            <a:pPr marL="298119" marR="418055" indent="-285750">
              <a:lnSpc>
                <a:spcPts val="1860"/>
              </a:lnSpc>
              <a:spcBef>
                <a:spcPts val="68"/>
              </a:spcBef>
              <a:buFont typeface="Arial" panose="020B0604020202020204" pitchFamily="34" charset="0"/>
              <a:buChar char="•"/>
              <a:tabLst>
                <a:tab pos="323437" algn="l"/>
                <a:tab pos="324055" algn="l"/>
              </a:tabLst>
            </a:pPr>
            <a:r>
              <a:rPr lang="en-US" spc="-5" dirty="0" smtClean="0">
                <a:solidFill>
                  <a:schemeClr val="tx2">
                    <a:lumMod val="50000"/>
                  </a:schemeClr>
                </a:solidFill>
                <a:latin typeface="Cambria" panose="02040503050406030204" pitchFamily="18" charset="0"/>
                <a:cs typeface="Corbel"/>
              </a:rPr>
              <a:t>Intelligence Community Employees or those Having </a:t>
            </a:r>
            <a:r>
              <a:rPr lang="en-US" spc="-5" dirty="0">
                <a:solidFill>
                  <a:schemeClr val="tx2">
                    <a:lumMod val="50000"/>
                  </a:schemeClr>
                </a:solidFill>
                <a:latin typeface="Cambria" panose="02040503050406030204" pitchFamily="18" charset="0"/>
                <a:cs typeface="Corbel"/>
              </a:rPr>
              <a:t>A</a:t>
            </a:r>
            <a:r>
              <a:rPr lang="en-US" spc="-5" dirty="0" smtClean="0">
                <a:solidFill>
                  <a:schemeClr val="tx2">
                    <a:lumMod val="50000"/>
                  </a:schemeClr>
                </a:solidFill>
                <a:latin typeface="Cambria" panose="02040503050406030204" pitchFamily="18" charset="0"/>
                <a:cs typeface="Corbel"/>
              </a:rPr>
              <a:t>ccess to </a:t>
            </a:r>
            <a:r>
              <a:rPr lang="en-US" spc="-5" dirty="0">
                <a:solidFill>
                  <a:schemeClr val="tx2">
                    <a:lumMod val="50000"/>
                  </a:schemeClr>
                </a:solidFill>
                <a:latin typeface="Cambria" panose="02040503050406030204" pitchFamily="18" charset="0"/>
                <a:cs typeface="Corbel"/>
              </a:rPr>
              <a:t>C</a:t>
            </a:r>
            <a:r>
              <a:rPr lang="en-US" spc="-5" dirty="0" smtClean="0">
                <a:solidFill>
                  <a:schemeClr val="tx2">
                    <a:lumMod val="50000"/>
                  </a:schemeClr>
                </a:solidFill>
                <a:latin typeface="Cambria" panose="02040503050406030204" pitchFamily="18" charset="0"/>
                <a:cs typeface="Corbel"/>
              </a:rPr>
              <a:t>lassified </a:t>
            </a:r>
          </a:p>
          <a:p>
            <a:pPr marL="12369" marR="418055">
              <a:lnSpc>
                <a:spcPts val="1860"/>
              </a:lnSpc>
              <a:spcBef>
                <a:spcPts val="68"/>
              </a:spcBef>
              <a:tabLst>
                <a:tab pos="323437" algn="l"/>
                <a:tab pos="324055" algn="l"/>
              </a:tabLst>
            </a:pPr>
            <a:r>
              <a:rPr lang="en-US" spc="-5" dirty="0">
                <a:solidFill>
                  <a:schemeClr val="tx2">
                    <a:lumMod val="50000"/>
                  </a:schemeClr>
                </a:solidFill>
                <a:latin typeface="Cambria" panose="02040503050406030204" pitchFamily="18" charset="0"/>
                <a:cs typeface="Corbel"/>
              </a:rPr>
              <a:t> </a:t>
            </a:r>
            <a:r>
              <a:rPr lang="en-US" spc="-5" dirty="0" smtClean="0">
                <a:solidFill>
                  <a:schemeClr val="tx2">
                    <a:lumMod val="50000"/>
                  </a:schemeClr>
                </a:solidFill>
                <a:latin typeface="Cambria" panose="02040503050406030204" pitchFamily="18" charset="0"/>
                <a:cs typeface="Corbel"/>
              </a:rPr>
              <a:t>     </a:t>
            </a:r>
            <a:r>
              <a:rPr lang="en-US" spc="-5" dirty="0">
                <a:solidFill>
                  <a:schemeClr val="tx2">
                    <a:lumMod val="50000"/>
                  </a:schemeClr>
                </a:solidFill>
                <a:latin typeface="Cambria" panose="02040503050406030204" pitchFamily="18" charset="0"/>
                <a:cs typeface="Corbel"/>
              </a:rPr>
              <a:t>I</a:t>
            </a:r>
            <a:r>
              <a:rPr lang="en-US" spc="-5" dirty="0" smtClean="0">
                <a:solidFill>
                  <a:schemeClr val="tx2">
                    <a:lumMod val="50000"/>
                  </a:schemeClr>
                </a:solidFill>
                <a:latin typeface="Cambria" panose="02040503050406030204" pitchFamily="18" charset="0"/>
                <a:cs typeface="Corbel"/>
              </a:rPr>
              <a:t>nformation,  Presidential Policy Directive 19</a:t>
            </a:r>
          </a:p>
          <a:p>
            <a:pPr marL="298119" marR="418055" indent="-285750">
              <a:lnSpc>
                <a:spcPts val="1860"/>
              </a:lnSpc>
              <a:spcBef>
                <a:spcPts val="68"/>
              </a:spcBef>
              <a:buFont typeface="Arial" panose="020B0604020202020204" pitchFamily="34" charset="0"/>
              <a:buChar char="•"/>
              <a:tabLst>
                <a:tab pos="323437" algn="l"/>
                <a:tab pos="324055" algn="l"/>
              </a:tabLst>
            </a:pPr>
            <a:endParaRPr lang="en-US" spc="-5" dirty="0">
              <a:solidFill>
                <a:schemeClr val="tx2">
                  <a:lumMod val="50000"/>
                </a:schemeClr>
              </a:solidFill>
              <a:latin typeface="Cambria" panose="02040503050406030204" pitchFamily="18" charset="0"/>
              <a:cs typeface="Corbel"/>
            </a:endParaRPr>
          </a:p>
          <a:p>
            <a:pPr marL="298119" marR="418055" indent="-285750">
              <a:lnSpc>
                <a:spcPts val="1860"/>
              </a:lnSpc>
              <a:spcBef>
                <a:spcPts val="68"/>
              </a:spcBef>
              <a:buFont typeface="Arial" panose="020B0604020202020204" pitchFamily="34" charset="0"/>
              <a:buChar char="•"/>
              <a:tabLst>
                <a:tab pos="323437" algn="l"/>
                <a:tab pos="324055" algn="l"/>
              </a:tabLst>
            </a:pPr>
            <a:r>
              <a:rPr lang="en-US" spc="-5" dirty="0" smtClean="0">
                <a:solidFill>
                  <a:schemeClr val="tx2">
                    <a:lumMod val="50000"/>
                  </a:schemeClr>
                </a:solidFill>
                <a:latin typeface="Cambria" panose="02040503050406030204" pitchFamily="18" charset="0"/>
                <a:cs typeface="Corbel"/>
              </a:rPr>
              <a:t>Nonappropriated Fund Instrumentality Employees,  Title 10, U.S.C. </a:t>
            </a:r>
            <a:r>
              <a:rPr lang="en-US" dirty="0" smtClean="0">
                <a:solidFill>
                  <a:schemeClr val="tx2">
                    <a:lumMod val="50000"/>
                  </a:schemeClr>
                </a:solidFill>
              </a:rPr>
              <a:t>§ </a:t>
            </a:r>
            <a:r>
              <a:rPr lang="en-US" spc="-5" dirty="0" smtClean="0">
                <a:solidFill>
                  <a:schemeClr val="tx2">
                    <a:lumMod val="50000"/>
                  </a:schemeClr>
                </a:solidFill>
                <a:latin typeface="Cambria" panose="02040503050406030204" pitchFamily="18" charset="0"/>
                <a:cs typeface="Corbel"/>
              </a:rPr>
              <a:t>1587</a:t>
            </a:r>
          </a:p>
          <a:p>
            <a:pPr marL="12369" marR="418055">
              <a:lnSpc>
                <a:spcPts val="1860"/>
              </a:lnSpc>
              <a:spcBef>
                <a:spcPts val="68"/>
              </a:spcBef>
              <a:tabLst>
                <a:tab pos="323437" algn="l"/>
                <a:tab pos="324055" algn="l"/>
              </a:tabLst>
            </a:pPr>
            <a:endParaRPr lang="en-US" u="sng" spc="-5" dirty="0">
              <a:solidFill>
                <a:schemeClr val="tx2">
                  <a:lumMod val="50000"/>
                </a:schemeClr>
              </a:solidFill>
              <a:latin typeface="Cambria" panose="02040503050406030204" pitchFamily="18" charset="0"/>
              <a:cs typeface="Corbel"/>
            </a:endParaRPr>
          </a:p>
          <a:p>
            <a:pPr marL="298119" marR="418055" indent="-285750">
              <a:lnSpc>
                <a:spcPts val="1860"/>
              </a:lnSpc>
              <a:spcBef>
                <a:spcPts val="68"/>
              </a:spcBef>
              <a:buFont typeface="Arial" panose="020B0604020202020204" pitchFamily="34" charset="0"/>
              <a:buChar char="•"/>
              <a:tabLst>
                <a:tab pos="323437" algn="l"/>
                <a:tab pos="324055" algn="l"/>
              </a:tabLst>
            </a:pPr>
            <a:r>
              <a:rPr lang="en-US" spc="-5" dirty="0" smtClean="0">
                <a:solidFill>
                  <a:schemeClr val="tx2">
                    <a:lumMod val="50000"/>
                  </a:schemeClr>
                </a:solidFill>
                <a:latin typeface="Cambria" panose="02040503050406030204" pitchFamily="18" charset="0"/>
                <a:cs typeface="Corbel"/>
              </a:rPr>
              <a:t>Review the statutes: click on </a:t>
            </a:r>
            <a:r>
              <a:rPr lang="en-US" spc="-5" dirty="0" smtClean="0">
                <a:solidFill>
                  <a:schemeClr val="tx2">
                    <a:lumMod val="50000"/>
                  </a:schemeClr>
                </a:solidFill>
                <a:latin typeface="Cambria" panose="02040503050406030204" pitchFamily="18" charset="0"/>
                <a:cs typeface="Corbel"/>
                <a:hlinkClick r:id="rId2"/>
              </a:rPr>
              <a:t>me </a:t>
            </a:r>
            <a:endParaRPr lang="en-US" spc="-5" dirty="0" smtClean="0">
              <a:solidFill>
                <a:schemeClr val="tx2">
                  <a:lumMod val="50000"/>
                </a:schemeClr>
              </a:solidFill>
              <a:latin typeface="Cambria" panose="02040503050406030204" pitchFamily="18" charset="0"/>
              <a:cs typeface="Corbel"/>
            </a:endParaRPr>
          </a:p>
          <a:p>
            <a:pPr marL="298119" marR="418055" indent="-285750">
              <a:lnSpc>
                <a:spcPts val="1860"/>
              </a:lnSpc>
              <a:spcBef>
                <a:spcPts val="68"/>
              </a:spcBef>
              <a:buFont typeface="Arial" panose="020B0604020202020204" pitchFamily="34" charset="0"/>
              <a:buChar char="•"/>
              <a:tabLst>
                <a:tab pos="323437" algn="l"/>
                <a:tab pos="324055" algn="l"/>
              </a:tabLst>
            </a:pPr>
            <a:endParaRPr lang="en-US" spc="-5" dirty="0">
              <a:solidFill>
                <a:schemeClr val="tx2">
                  <a:lumMod val="50000"/>
                </a:schemeClr>
              </a:solidFill>
              <a:latin typeface="Cambria" panose="02040503050406030204" pitchFamily="18" charset="0"/>
              <a:cs typeface="Corbel"/>
            </a:endParaRPr>
          </a:p>
          <a:p>
            <a:pPr marL="298119" marR="418055" indent="-285750">
              <a:lnSpc>
                <a:spcPts val="1860"/>
              </a:lnSpc>
              <a:spcBef>
                <a:spcPts val="68"/>
              </a:spcBef>
              <a:buFont typeface="Arial" panose="020B0604020202020204" pitchFamily="34" charset="0"/>
              <a:buChar char="•"/>
              <a:tabLst>
                <a:tab pos="323437" algn="l"/>
                <a:tab pos="324055" algn="l"/>
              </a:tabLst>
            </a:pPr>
            <a:r>
              <a:rPr lang="en-US" spc="-5" dirty="0" smtClean="0">
                <a:solidFill>
                  <a:schemeClr val="tx2">
                    <a:lumMod val="50000"/>
                  </a:schemeClr>
                </a:solidFill>
                <a:latin typeface="Cambria" panose="02040503050406030204" pitchFamily="18" charset="0"/>
                <a:cs typeface="Corbel"/>
              </a:rPr>
              <a:t>Review the guides on how to file: click on </a:t>
            </a:r>
            <a:r>
              <a:rPr lang="en-US" spc="-5" dirty="0" smtClean="0">
                <a:solidFill>
                  <a:schemeClr val="tx2">
                    <a:lumMod val="50000"/>
                  </a:schemeClr>
                </a:solidFill>
                <a:latin typeface="Cambria" panose="02040503050406030204" pitchFamily="18" charset="0"/>
                <a:cs typeface="Corbel"/>
                <a:hlinkClick r:id="rId3"/>
              </a:rPr>
              <a:t>me</a:t>
            </a:r>
            <a:endParaRPr lang="en-US" spc="-5" dirty="0" smtClean="0">
              <a:solidFill>
                <a:schemeClr val="tx2">
                  <a:lumMod val="50000"/>
                </a:schemeClr>
              </a:solidFill>
              <a:latin typeface="Cambria" panose="02040503050406030204" pitchFamily="18" charset="0"/>
              <a:cs typeface="Corbel"/>
            </a:endParaRPr>
          </a:p>
          <a:p>
            <a:pPr marL="12369" marR="418055">
              <a:lnSpc>
                <a:spcPts val="1860"/>
              </a:lnSpc>
              <a:spcBef>
                <a:spcPts val="68"/>
              </a:spcBef>
              <a:tabLst>
                <a:tab pos="323437" algn="l"/>
                <a:tab pos="324055" algn="l"/>
              </a:tabLst>
            </a:pPr>
            <a:endParaRPr lang="en-US" sz="1600" spc="-5" dirty="0">
              <a:solidFill>
                <a:schemeClr val="tx2">
                  <a:lumMod val="50000"/>
                </a:schemeClr>
              </a:solidFill>
              <a:latin typeface="Cambria" panose="02040503050406030204" pitchFamily="18" charset="0"/>
              <a:cs typeface="Corbel"/>
            </a:endParaRPr>
          </a:p>
          <a:p>
            <a:pPr marL="12369" marR="418055">
              <a:lnSpc>
                <a:spcPts val="1860"/>
              </a:lnSpc>
              <a:spcBef>
                <a:spcPts val="68"/>
              </a:spcBef>
              <a:tabLst>
                <a:tab pos="323437" algn="l"/>
                <a:tab pos="324055" algn="l"/>
              </a:tabLst>
            </a:pPr>
            <a:endParaRPr lang="en-US" sz="1600" spc="-5" dirty="0" smtClean="0">
              <a:solidFill>
                <a:schemeClr val="tx2">
                  <a:lumMod val="50000"/>
                </a:schemeClr>
              </a:solidFill>
              <a:latin typeface="Cambria" panose="02040503050406030204" pitchFamily="18" charset="0"/>
              <a:cs typeface="Corbel"/>
            </a:endParaRPr>
          </a:p>
          <a:p>
            <a:pPr marL="12369" marR="418055">
              <a:lnSpc>
                <a:spcPts val="1860"/>
              </a:lnSpc>
              <a:spcBef>
                <a:spcPts val="68"/>
              </a:spcBef>
              <a:tabLst>
                <a:tab pos="323437" algn="l"/>
                <a:tab pos="324055" algn="l"/>
              </a:tabLst>
            </a:pPr>
            <a:endParaRPr lang="en-US" sz="1600" spc="-5" dirty="0">
              <a:solidFill>
                <a:schemeClr val="tx2">
                  <a:lumMod val="50000"/>
                </a:schemeClr>
              </a:solidFill>
              <a:latin typeface="Cambria" panose="02040503050406030204" pitchFamily="18" charset="0"/>
              <a:cs typeface="Corbel"/>
            </a:endParaRPr>
          </a:p>
          <a:p>
            <a:pPr marL="12369" marR="418055">
              <a:lnSpc>
                <a:spcPts val="1860"/>
              </a:lnSpc>
              <a:spcBef>
                <a:spcPts val="68"/>
              </a:spcBef>
              <a:tabLst>
                <a:tab pos="323437" algn="l"/>
                <a:tab pos="324055" algn="l"/>
              </a:tabLst>
            </a:pPr>
            <a:r>
              <a:rPr lang="en-US" sz="1600" spc="-5" dirty="0" smtClean="0">
                <a:solidFill>
                  <a:schemeClr val="tx2">
                    <a:lumMod val="50000"/>
                  </a:schemeClr>
                </a:solidFill>
                <a:latin typeface="Cambria" panose="02040503050406030204" pitchFamily="18" charset="0"/>
                <a:cs typeface="Corbel"/>
              </a:rPr>
              <a:t> </a:t>
            </a:r>
          </a:p>
          <a:p>
            <a:pPr marL="12369" marR="418055">
              <a:lnSpc>
                <a:spcPts val="1860"/>
              </a:lnSpc>
              <a:spcBef>
                <a:spcPts val="68"/>
              </a:spcBef>
              <a:tabLst>
                <a:tab pos="323437" algn="l"/>
                <a:tab pos="324055" algn="l"/>
              </a:tabLst>
            </a:pPr>
            <a:endParaRPr lang="en-US" sz="1600" spc="-5" dirty="0" smtClean="0">
              <a:solidFill>
                <a:schemeClr val="tx2">
                  <a:lumMod val="50000"/>
                </a:schemeClr>
              </a:solidFill>
              <a:latin typeface="Cambria" panose="02040503050406030204" pitchFamily="18" charset="0"/>
              <a:cs typeface="Corbel"/>
            </a:endParaRPr>
          </a:p>
          <a:p>
            <a:pPr marL="12369" marR="418055">
              <a:lnSpc>
                <a:spcPts val="1860"/>
              </a:lnSpc>
              <a:spcBef>
                <a:spcPts val="68"/>
              </a:spcBef>
              <a:tabLst>
                <a:tab pos="323437" algn="l"/>
                <a:tab pos="324055" algn="l"/>
              </a:tabLst>
            </a:pPr>
            <a:endParaRPr lang="en-US" spc="-5" dirty="0" smtClean="0">
              <a:solidFill>
                <a:schemeClr val="tx2">
                  <a:lumMod val="50000"/>
                </a:schemeClr>
              </a:solidFill>
              <a:latin typeface="Cambria" panose="02040503050406030204" pitchFamily="18" charset="0"/>
              <a:cs typeface="Corbel"/>
            </a:endParaRPr>
          </a:p>
          <a:p>
            <a:pPr marL="12369" marR="418055">
              <a:lnSpc>
                <a:spcPts val="1860"/>
              </a:lnSpc>
              <a:spcBef>
                <a:spcPts val="68"/>
              </a:spcBef>
              <a:tabLst>
                <a:tab pos="323437" algn="l"/>
                <a:tab pos="324055" algn="l"/>
              </a:tabLst>
            </a:pPr>
            <a:endParaRPr lang="en-US" spc="-5" dirty="0" smtClean="0">
              <a:solidFill>
                <a:schemeClr val="tx2">
                  <a:lumMod val="50000"/>
                </a:schemeClr>
              </a:solidFill>
              <a:latin typeface="Cambria" panose="02040503050406030204" pitchFamily="18" charset="0"/>
              <a:cs typeface="Corbel"/>
            </a:endParaRPr>
          </a:p>
          <a:p>
            <a:pPr marL="12369" marR="418055">
              <a:lnSpc>
                <a:spcPts val="1860"/>
              </a:lnSpc>
              <a:spcBef>
                <a:spcPts val="68"/>
              </a:spcBef>
              <a:tabLst>
                <a:tab pos="323437" algn="l"/>
                <a:tab pos="324055" algn="l"/>
              </a:tabLst>
            </a:pPr>
            <a:r>
              <a:rPr lang="en-US" u="sng" spc="-5" dirty="0">
                <a:solidFill>
                  <a:schemeClr val="tx2">
                    <a:lumMod val="50000"/>
                  </a:schemeClr>
                </a:solidFill>
                <a:latin typeface="Cambria" panose="02040503050406030204" pitchFamily="18" charset="0"/>
                <a:cs typeface="Corbel"/>
              </a:rPr>
              <a:t> </a:t>
            </a:r>
            <a:r>
              <a:rPr lang="en-US" u="sng" spc="-5" dirty="0" smtClean="0">
                <a:solidFill>
                  <a:schemeClr val="tx2">
                    <a:lumMod val="50000"/>
                  </a:schemeClr>
                </a:solidFill>
                <a:latin typeface="Cambria" panose="02040503050406030204" pitchFamily="18" charset="0"/>
                <a:cs typeface="Corbel"/>
              </a:rPr>
              <a:t> </a:t>
            </a:r>
            <a:r>
              <a:rPr lang="en-US" spc="-34" dirty="0" smtClean="0">
                <a:solidFill>
                  <a:schemeClr val="tx2">
                    <a:lumMod val="50000"/>
                  </a:schemeClr>
                </a:solidFill>
                <a:latin typeface="Cambria" panose="02040503050406030204" pitchFamily="18" charset="0"/>
                <a:cs typeface="Corbel"/>
              </a:rPr>
              <a:t> </a:t>
            </a:r>
            <a:endParaRPr dirty="0">
              <a:solidFill>
                <a:schemeClr val="tx2">
                  <a:lumMod val="50000"/>
                </a:schemeClr>
              </a:solidFill>
              <a:latin typeface="Cambria" panose="02040503050406030204" pitchFamily="18" charset="0"/>
              <a:cs typeface="Corbel"/>
            </a:endParaRPr>
          </a:p>
        </p:txBody>
      </p:sp>
      <p:sp>
        <p:nvSpPr>
          <p:cNvPr id="5" name="TextBox 4"/>
          <p:cNvSpPr txBox="1"/>
          <p:nvPr/>
        </p:nvSpPr>
        <p:spPr>
          <a:xfrm>
            <a:off x="1189652" y="166600"/>
            <a:ext cx="7062016" cy="892552"/>
          </a:xfrm>
          <a:prstGeom prst="rect">
            <a:avLst/>
          </a:prstGeom>
          <a:noFill/>
        </p:spPr>
        <p:txBody>
          <a:bodyPr wrap="square" rtlCol="0">
            <a:spAutoFit/>
          </a:bodyPr>
          <a:lstStyle/>
          <a:p>
            <a:r>
              <a:rPr lang="en-US" sz="2800" b="1" dirty="0" smtClean="0">
                <a:latin typeface="Cambria" panose="02040503050406030204" pitchFamily="18" charset="0"/>
              </a:rPr>
              <a:t>Whistleblower Protection </a:t>
            </a:r>
          </a:p>
          <a:p>
            <a:r>
              <a:rPr lang="en-US" sz="2400" dirty="0" smtClean="0">
                <a:latin typeface="Cambria" panose="02040503050406030204" pitchFamily="18" charset="0"/>
              </a:rPr>
              <a:t>References</a:t>
            </a:r>
            <a:endParaRPr lang="en-US" sz="2400" dirty="0">
              <a:latin typeface="Cambria" panose="02040503050406030204" pitchFamily="18" charset="0"/>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207294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000" dirty="0" smtClean="0"/>
              <a:t>Employees of Contractors, SubContractors, Grantees, Subgrantees, Personal Service Contractors  </a:t>
            </a:r>
            <a:endParaRPr lang="en-US" sz="2000" dirty="0"/>
          </a:p>
        </p:txBody>
      </p:sp>
      <p:sp>
        <p:nvSpPr>
          <p:cNvPr id="3" name="Subtitle 2"/>
          <p:cNvSpPr>
            <a:spLocks noGrp="1"/>
          </p:cNvSpPr>
          <p:nvPr>
            <p:ph type="subTitle" idx="1"/>
          </p:nvPr>
        </p:nvSpPr>
        <p:spPr/>
        <p:txBody>
          <a:bodyPr/>
          <a:lstStyle/>
          <a:p>
            <a:r>
              <a:rPr lang="en-US" dirty="0" smtClean="0"/>
              <a:t>Presented By: DoD OIG Whistleblower protection coordinator</a:t>
            </a:r>
            <a:endParaRPr lang="en-US" dirty="0"/>
          </a:p>
        </p:txBody>
      </p:sp>
      <p:sp>
        <p:nvSpPr>
          <p:cNvPr id="4" name="Date Placeholder 3"/>
          <p:cNvSpPr>
            <a:spLocks noGrp="1"/>
          </p:cNvSpPr>
          <p:nvPr>
            <p:ph type="dt" sz="half" idx="15"/>
          </p:nvPr>
        </p:nvSpPr>
        <p:spPr/>
        <p:txBody>
          <a:bodyPr/>
          <a:lstStyle/>
          <a:p>
            <a:pPr algn="ctr"/>
            <a:r>
              <a:rPr lang="en-US" dirty="0" smtClean="0"/>
              <a:t>Date:  </a:t>
            </a:r>
            <a:endParaRPr lang="en-US" dirty="0"/>
          </a:p>
        </p:txBody>
      </p:sp>
    </p:spTree>
    <p:extLst>
      <p:ext uri="{BB962C8B-B14F-4D97-AF65-F5344CB8AC3E}">
        <p14:creationId xmlns:p14="http://schemas.microsoft.com/office/powerpoint/2010/main" val="1267884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66362" y="1264252"/>
            <a:ext cx="8430212" cy="4525963"/>
          </a:xfrm>
        </p:spPr>
        <p:txBody>
          <a:bodyPr/>
          <a:lstStyle/>
          <a:p>
            <a:pPr marL="0" indent="0">
              <a:buNone/>
            </a:pPr>
            <a:endParaRPr lang="en-US" sz="2400" spc="-150" dirty="0" smtClean="0">
              <a:solidFill>
                <a:schemeClr val="tx2">
                  <a:lumMod val="50000"/>
                </a:schemeClr>
              </a:solidFill>
              <a:latin typeface="Cambria" panose="02040503050406030204" pitchFamily="18" charset="0"/>
              <a:cs typeface="Monotype Corsiva"/>
            </a:endParaRPr>
          </a:p>
          <a:p>
            <a:pPr marL="0" indent="0">
              <a:buNone/>
            </a:pPr>
            <a:endParaRPr lang="en-US" sz="2400" spc="-150" dirty="0">
              <a:solidFill>
                <a:schemeClr val="tx2">
                  <a:lumMod val="50000"/>
                </a:schemeClr>
              </a:solidFill>
              <a:latin typeface="Cambria" panose="02040503050406030204" pitchFamily="18" charset="0"/>
              <a:cs typeface="Monotype Corsiva"/>
            </a:endParaRPr>
          </a:p>
          <a:p>
            <a:pPr marL="0" indent="0">
              <a:buNone/>
            </a:pPr>
            <a:r>
              <a:rPr lang="en-US" sz="2400" spc="-150" dirty="0" smtClean="0">
                <a:solidFill>
                  <a:schemeClr val="tx2">
                    <a:lumMod val="50000"/>
                  </a:schemeClr>
                </a:solidFill>
                <a:latin typeface="Cambria" panose="02040503050406030204" pitchFamily="18" charset="0"/>
                <a:cs typeface="Monotype Corsiva"/>
              </a:rPr>
              <a:t>“</a:t>
            </a:r>
            <a:r>
              <a:rPr lang="en-US" sz="2400" spc="-150" dirty="0">
                <a:solidFill>
                  <a:schemeClr val="tx2">
                    <a:lumMod val="50000"/>
                  </a:schemeClr>
                </a:solidFill>
                <a:latin typeface="Cambria" panose="02040503050406030204" pitchFamily="18" charset="0"/>
                <a:cs typeface="Monotype Corsiva"/>
              </a:rPr>
              <a:t>The DoD’s ability to protect our warfighters and </a:t>
            </a:r>
            <a:r>
              <a:rPr lang="en-US" sz="2400" spc="-150" dirty="0" smtClean="0">
                <a:solidFill>
                  <a:schemeClr val="tx2">
                    <a:lumMod val="50000"/>
                  </a:schemeClr>
                </a:solidFill>
                <a:latin typeface="Cambria" panose="02040503050406030204" pitchFamily="18" charset="0"/>
                <a:cs typeface="Monotype Corsiva"/>
              </a:rPr>
              <a:t>safeguard the </a:t>
            </a:r>
            <a:r>
              <a:rPr lang="en-US" sz="2400" spc="-150" dirty="0">
                <a:solidFill>
                  <a:schemeClr val="tx2">
                    <a:lumMod val="50000"/>
                  </a:schemeClr>
                </a:solidFill>
                <a:latin typeface="Cambria" panose="02040503050406030204" pitchFamily="18" charset="0"/>
                <a:cs typeface="Monotype Corsiva"/>
              </a:rPr>
              <a:t>taxpayer’s money depends on each of </a:t>
            </a:r>
            <a:r>
              <a:rPr lang="en-US" sz="2400" spc="-150" dirty="0" smtClean="0">
                <a:solidFill>
                  <a:schemeClr val="tx2">
                    <a:lumMod val="50000"/>
                  </a:schemeClr>
                </a:solidFill>
                <a:latin typeface="Cambria" panose="02040503050406030204" pitchFamily="18" charset="0"/>
                <a:cs typeface="Monotype Corsiva"/>
              </a:rPr>
              <a:t>us. We </a:t>
            </a:r>
            <a:r>
              <a:rPr lang="en-US" sz="2400" spc="-150" dirty="0">
                <a:solidFill>
                  <a:schemeClr val="tx2">
                    <a:lumMod val="50000"/>
                  </a:schemeClr>
                </a:solidFill>
                <a:latin typeface="Cambria" panose="02040503050406030204" pitchFamily="18" charset="0"/>
                <a:cs typeface="Monotype Corsiva"/>
              </a:rPr>
              <a:t>rely heavily on </a:t>
            </a:r>
            <a:r>
              <a:rPr lang="en-US" sz="2400" spc="-150" dirty="0" smtClean="0">
                <a:solidFill>
                  <a:schemeClr val="tx2">
                    <a:lumMod val="50000"/>
                  </a:schemeClr>
                </a:solidFill>
                <a:latin typeface="Cambria" panose="02040503050406030204" pitchFamily="18" charset="0"/>
                <a:cs typeface="Monotype Corsiva"/>
              </a:rPr>
              <a:t>our </a:t>
            </a:r>
            <a:r>
              <a:rPr lang="en-US" sz="2400" spc="-150" dirty="0">
                <a:solidFill>
                  <a:schemeClr val="tx2">
                    <a:lumMod val="50000"/>
                  </a:schemeClr>
                </a:solidFill>
                <a:latin typeface="Cambria" panose="02040503050406030204" pitchFamily="18" charset="0"/>
                <a:cs typeface="Monotype Corsiva"/>
              </a:rPr>
              <a:t>military members, civilian employees, and </a:t>
            </a:r>
            <a:r>
              <a:rPr lang="en-US" sz="2400" spc="-150" dirty="0" smtClean="0">
                <a:solidFill>
                  <a:schemeClr val="tx2">
                    <a:lumMod val="50000"/>
                  </a:schemeClr>
                </a:solidFill>
                <a:latin typeface="Cambria" panose="02040503050406030204" pitchFamily="18" charset="0"/>
                <a:cs typeface="Monotype Corsiva"/>
              </a:rPr>
              <a:t>contractors to freely </a:t>
            </a:r>
            <a:r>
              <a:rPr lang="en-US" sz="2400" spc="-150" dirty="0">
                <a:solidFill>
                  <a:schemeClr val="tx2">
                    <a:lumMod val="50000"/>
                  </a:schemeClr>
                </a:solidFill>
                <a:latin typeface="Cambria" panose="02040503050406030204" pitchFamily="18" charset="0"/>
                <a:cs typeface="Monotype Corsiva"/>
              </a:rPr>
              <a:t>report issues of fraud, waste, and abuse without fear of  </a:t>
            </a:r>
            <a:r>
              <a:rPr lang="en-US" sz="2400" spc="-150" dirty="0" smtClean="0">
                <a:solidFill>
                  <a:schemeClr val="tx2">
                    <a:lumMod val="50000"/>
                  </a:schemeClr>
                </a:solidFill>
                <a:latin typeface="Cambria" panose="02040503050406030204" pitchFamily="18" charset="0"/>
                <a:cs typeface="Monotype Corsiva"/>
              </a:rPr>
              <a:t>retaliation. </a:t>
            </a:r>
            <a:r>
              <a:rPr lang="en-US" sz="2400" spc="-150" dirty="0">
                <a:solidFill>
                  <a:schemeClr val="tx2">
                    <a:lumMod val="50000"/>
                  </a:schemeClr>
                </a:solidFill>
                <a:latin typeface="Cambria" panose="02040503050406030204" pitchFamily="18" charset="0"/>
                <a:cs typeface="Monotype Corsiva"/>
              </a:rPr>
              <a:t>We all are potential whistleblowers and we should be aware of the protections afforded  to us under the applicable statutes</a:t>
            </a:r>
            <a:r>
              <a:rPr lang="en-US" sz="2400" spc="-150" dirty="0" smtClean="0">
                <a:solidFill>
                  <a:schemeClr val="tx2">
                    <a:lumMod val="50000"/>
                  </a:schemeClr>
                </a:solidFill>
                <a:latin typeface="Cambria" panose="02040503050406030204" pitchFamily="18" charset="0"/>
                <a:cs typeface="Monotype Corsiva"/>
              </a:rPr>
              <a:t>.  It is a responsibility we can’t afford to dismiss!”</a:t>
            </a:r>
            <a:endParaRPr lang="en-US" sz="2800" spc="-150" dirty="0">
              <a:solidFill>
                <a:schemeClr val="tx2">
                  <a:lumMod val="50000"/>
                </a:schemeClr>
              </a:solidFill>
              <a:latin typeface="Cambria" panose="02040503050406030204" pitchFamily="18" charset="0"/>
              <a:cs typeface="Times New Roman"/>
            </a:endParaRPr>
          </a:p>
          <a:p>
            <a:pPr marL="0" indent="0">
              <a:buNone/>
            </a:pPr>
            <a:r>
              <a:rPr lang="en-US" sz="2400" spc="-150" dirty="0" smtClean="0">
                <a:solidFill>
                  <a:schemeClr val="tx2">
                    <a:lumMod val="50000"/>
                  </a:schemeClr>
                </a:solidFill>
                <a:latin typeface="Cambria" panose="02040503050406030204" pitchFamily="18" charset="0"/>
                <a:cs typeface="Monotype Corsiva"/>
              </a:rPr>
              <a:t> </a:t>
            </a:r>
            <a:endParaRPr lang="en-US" sz="2400" spc="-150" dirty="0">
              <a:solidFill>
                <a:schemeClr val="tx2">
                  <a:lumMod val="50000"/>
                </a:schemeClr>
              </a:solidFill>
              <a:latin typeface="Cambria" panose="02040503050406030204" pitchFamily="18" charset="0"/>
              <a:cs typeface="Monotype Corsiva"/>
            </a:endParaRPr>
          </a:p>
          <a:p>
            <a:pPr marL="3200400" lvl="7" indent="0">
              <a:buNone/>
            </a:pPr>
            <a:r>
              <a:rPr lang="en-US" spc="-150" dirty="0" smtClean="0">
                <a:solidFill>
                  <a:schemeClr val="tx2">
                    <a:lumMod val="50000"/>
                  </a:schemeClr>
                </a:solidFill>
                <a:latin typeface="Cambria" panose="02040503050406030204" pitchFamily="18" charset="0"/>
              </a:rPr>
              <a:t>Ken Sharpless, DoD OIG  WPC</a:t>
            </a:r>
            <a:endParaRPr lang="en-US" spc="-150" dirty="0">
              <a:solidFill>
                <a:schemeClr val="tx2">
                  <a:lumMod val="50000"/>
                </a:schemeClr>
              </a:solidFill>
              <a:latin typeface="Cambria" panose="02040503050406030204" pitchFamily="18" charset="0"/>
            </a:endParaRPr>
          </a:p>
        </p:txBody>
      </p:sp>
      <p:sp>
        <p:nvSpPr>
          <p:cNvPr id="7" name="Title 6"/>
          <p:cNvSpPr>
            <a:spLocks noGrp="1"/>
          </p:cNvSpPr>
          <p:nvPr>
            <p:ph type="title"/>
          </p:nvPr>
        </p:nvSpPr>
        <p:spPr>
          <a:xfrm>
            <a:off x="1189652" y="121252"/>
            <a:ext cx="8229600" cy="1143000"/>
          </a:xfrm>
        </p:spPr>
        <p:txBody>
          <a:bodyPr>
            <a:normAutofit/>
          </a:bodyPr>
          <a:lstStyle/>
          <a:p>
            <a:r>
              <a:rPr lang="en-US" sz="2800" b="1" dirty="0" smtClean="0"/>
              <a:t>Whistleblower Protection Coordinator  </a:t>
            </a:r>
            <a:endParaRPr lang="en-US" sz="2800"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1625965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idx="1"/>
          </p:nvPr>
        </p:nvSpPr>
        <p:spPr>
          <a:xfrm>
            <a:off x="457200" y="1609937"/>
            <a:ext cx="8229600" cy="4284250"/>
          </a:xfrm>
          <a:prstGeom prst="rect">
            <a:avLst/>
          </a:prstGeom>
        </p:spPr>
        <p:txBody>
          <a:bodyPr vert="horz" wrap="square" lIns="0" tIns="0" rIns="0" bIns="0" rtlCol="0">
            <a:spAutoFit/>
          </a:bodyPr>
          <a:lstStyle/>
          <a:p>
            <a:pPr marL="905510">
              <a:buSzPct val="89583"/>
              <a:buFont typeface="Arial" panose="020B0604020202020204" pitchFamily="34" charset="0"/>
              <a:buChar char="•"/>
              <a:tabLst>
                <a:tab pos="1019810" algn="l"/>
                <a:tab pos="1020444" algn="l"/>
              </a:tabLst>
            </a:pPr>
            <a:r>
              <a:rPr lang="en-US" sz="2400" dirty="0" smtClean="0">
                <a:solidFill>
                  <a:schemeClr val="tx2">
                    <a:lumMod val="50000"/>
                  </a:schemeClr>
                </a:solidFill>
                <a:latin typeface="Cambria" panose="02040503050406030204" pitchFamily="18" charset="0"/>
                <a:cs typeface="Corbel"/>
              </a:rPr>
              <a:t>Whistleblower Protection History</a:t>
            </a:r>
          </a:p>
          <a:p>
            <a:pPr marL="905510">
              <a:buSzPct val="89583"/>
              <a:buFont typeface="Arial" panose="020B0604020202020204" pitchFamily="34" charset="0"/>
              <a:buChar char="•"/>
              <a:tabLst>
                <a:tab pos="1019810" algn="l"/>
                <a:tab pos="1020444" algn="l"/>
              </a:tabLst>
            </a:pPr>
            <a:r>
              <a:rPr lang="en-US" sz="2400" dirty="0" smtClean="0">
                <a:solidFill>
                  <a:schemeClr val="tx2">
                    <a:lumMod val="50000"/>
                  </a:schemeClr>
                </a:solidFill>
                <a:latin typeface="Cambria" panose="02040503050406030204" pitchFamily="18" charset="0"/>
                <a:cs typeface="Corbel"/>
              </a:rPr>
              <a:t>DoD OIG Whistleblower Protection Program</a:t>
            </a:r>
          </a:p>
          <a:p>
            <a:pPr marL="905510">
              <a:buSzPct val="89583"/>
              <a:buFont typeface="Arial" panose="020B0604020202020204" pitchFamily="34" charset="0"/>
              <a:buChar char="•"/>
              <a:tabLst>
                <a:tab pos="1019810" algn="l"/>
                <a:tab pos="1020444" algn="l"/>
              </a:tabLst>
            </a:pPr>
            <a:r>
              <a:rPr lang="en-US" sz="2400" dirty="0" smtClean="0">
                <a:solidFill>
                  <a:schemeClr val="tx2">
                    <a:lumMod val="50000"/>
                  </a:schemeClr>
                </a:solidFill>
                <a:latin typeface="Cambria" panose="02040503050406030204" pitchFamily="18" charset="0"/>
                <a:cs typeface="Corbel"/>
              </a:rPr>
              <a:t>The Law</a:t>
            </a:r>
          </a:p>
          <a:p>
            <a:pPr marL="905510">
              <a:buSzPct val="89583"/>
              <a:buFont typeface="Arial" panose="020B0604020202020204" pitchFamily="34" charset="0"/>
              <a:buChar char="•"/>
              <a:tabLst>
                <a:tab pos="1019810" algn="l"/>
                <a:tab pos="1020444" algn="l"/>
              </a:tabLst>
            </a:pPr>
            <a:r>
              <a:rPr lang="en-US" sz="2400" dirty="0" smtClean="0">
                <a:solidFill>
                  <a:schemeClr val="tx2">
                    <a:lumMod val="50000"/>
                  </a:schemeClr>
                </a:solidFill>
                <a:latin typeface="Cambria" panose="02040503050406030204" pitchFamily="18" charset="0"/>
                <a:cs typeface="Corbel"/>
              </a:rPr>
              <a:t>Whistleblower and Protected Disclosures </a:t>
            </a:r>
          </a:p>
          <a:p>
            <a:pPr marL="905510">
              <a:buSzPct val="89583"/>
              <a:buFont typeface="Arial" panose="020B0604020202020204" pitchFamily="34" charset="0"/>
              <a:buChar char="•"/>
              <a:tabLst>
                <a:tab pos="1019810" algn="l"/>
                <a:tab pos="1020444" algn="l"/>
              </a:tabLst>
            </a:pPr>
            <a:r>
              <a:rPr lang="en-US" sz="2400" dirty="0" smtClean="0">
                <a:solidFill>
                  <a:schemeClr val="tx2">
                    <a:lumMod val="50000"/>
                  </a:schemeClr>
                </a:solidFill>
                <a:latin typeface="Cambria" panose="02040503050406030204" pitchFamily="18" charset="0"/>
                <a:cs typeface="Corbel"/>
              </a:rPr>
              <a:t>Personnel Actions and Scenarios</a:t>
            </a:r>
          </a:p>
          <a:p>
            <a:pPr marL="905510">
              <a:buSzPct val="89583"/>
              <a:buFont typeface="Arial" panose="020B0604020202020204" pitchFamily="34" charset="0"/>
              <a:buChar char="•"/>
              <a:tabLst>
                <a:tab pos="1019810" algn="l"/>
                <a:tab pos="1020444" algn="l"/>
              </a:tabLst>
            </a:pPr>
            <a:r>
              <a:rPr lang="en-US" sz="2400" dirty="0" smtClean="0">
                <a:solidFill>
                  <a:schemeClr val="tx2">
                    <a:lumMod val="50000"/>
                  </a:schemeClr>
                </a:solidFill>
                <a:latin typeface="Cambria" panose="02040503050406030204" pitchFamily="18" charset="0"/>
                <a:cs typeface="Corbel"/>
              </a:rPr>
              <a:t>What’s in the Statute</a:t>
            </a:r>
          </a:p>
          <a:p>
            <a:pPr marL="905510">
              <a:buSzPct val="89583"/>
              <a:buFont typeface="Arial" panose="020B0604020202020204" pitchFamily="34" charset="0"/>
              <a:buChar char="•"/>
              <a:tabLst>
                <a:tab pos="1019810" algn="l"/>
                <a:tab pos="1020444" algn="l"/>
              </a:tabLst>
            </a:pPr>
            <a:r>
              <a:rPr lang="en-US" sz="2400" dirty="0" smtClean="0">
                <a:solidFill>
                  <a:schemeClr val="tx2">
                    <a:lumMod val="50000"/>
                  </a:schemeClr>
                </a:solidFill>
                <a:latin typeface="Cambria" panose="02040503050406030204" pitchFamily="18" charset="0"/>
                <a:cs typeface="Corbel"/>
              </a:rPr>
              <a:t>Anonymity, Sensitive Material, Filing a Complaint  </a:t>
            </a:r>
          </a:p>
          <a:p>
            <a:pPr marL="905510">
              <a:buSzPct val="89583"/>
              <a:buFont typeface="Arial" panose="020B0604020202020204" pitchFamily="34" charset="0"/>
              <a:buChar char="•"/>
              <a:tabLst>
                <a:tab pos="1019810" algn="l"/>
                <a:tab pos="1020444" algn="l"/>
              </a:tabLst>
            </a:pPr>
            <a:r>
              <a:rPr lang="en-US" sz="2400" dirty="0" smtClean="0">
                <a:solidFill>
                  <a:schemeClr val="tx2">
                    <a:lumMod val="50000"/>
                  </a:schemeClr>
                </a:solidFill>
                <a:latin typeface="Cambria" panose="02040503050406030204" pitchFamily="18" charset="0"/>
                <a:cs typeface="Corbel"/>
              </a:rPr>
              <a:t>Intelligence Community Whistleblower Protection Act</a:t>
            </a:r>
          </a:p>
          <a:p>
            <a:pPr marL="905510">
              <a:buSzPct val="89583"/>
              <a:buFont typeface="Arial" panose="020B0604020202020204" pitchFamily="34" charset="0"/>
              <a:buChar char="•"/>
              <a:tabLst>
                <a:tab pos="1019810" algn="l"/>
                <a:tab pos="1020444" algn="l"/>
              </a:tabLst>
            </a:pPr>
            <a:r>
              <a:rPr lang="en-US" sz="2400" dirty="0" smtClean="0">
                <a:solidFill>
                  <a:schemeClr val="tx2">
                    <a:lumMod val="50000"/>
                  </a:schemeClr>
                </a:solidFill>
                <a:latin typeface="Cambria" panose="02040503050406030204" pitchFamily="18" charset="0"/>
                <a:cs typeface="Corbel"/>
              </a:rPr>
              <a:t>References</a:t>
            </a:r>
          </a:p>
          <a:p>
            <a:pPr marL="412750" lvl="1" indent="0">
              <a:spcBef>
                <a:spcPts val="5"/>
              </a:spcBef>
              <a:buSzPct val="80357"/>
              <a:buNone/>
              <a:tabLst>
                <a:tab pos="469265" algn="l"/>
                <a:tab pos="469900" algn="l"/>
              </a:tabLst>
            </a:pPr>
            <a:endParaRPr lang="en-US" sz="2400" dirty="0">
              <a:solidFill>
                <a:schemeClr val="tx2">
                  <a:lumMod val="50000"/>
                </a:schemeClr>
              </a:solidFill>
              <a:latin typeface="Cambria" panose="02040503050406030204" pitchFamily="18" charset="0"/>
              <a:cs typeface="Corbe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
        <p:nvSpPr>
          <p:cNvPr id="7" name="Title 6"/>
          <p:cNvSpPr>
            <a:spLocks noGrp="1"/>
          </p:cNvSpPr>
          <p:nvPr>
            <p:ph type="title"/>
          </p:nvPr>
        </p:nvSpPr>
        <p:spPr>
          <a:xfrm>
            <a:off x="1320223" y="129597"/>
            <a:ext cx="8229600" cy="1143000"/>
          </a:xfrm>
        </p:spPr>
        <p:txBody>
          <a:bodyPr>
            <a:normAutofit/>
          </a:bodyPr>
          <a:lstStyle/>
          <a:p>
            <a:r>
              <a:rPr lang="en-US" sz="2800" b="1" dirty="0"/>
              <a:t>Title 10, U.S.C. § </a:t>
            </a:r>
            <a:r>
              <a:rPr lang="en-US" sz="2800" b="1" dirty="0" smtClean="0"/>
              <a:t>4701 </a:t>
            </a:r>
            <a:r>
              <a:rPr lang="en-US" b="1" dirty="0" smtClean="0"/>
              <a:t/>
            </a:r>
            <a:br>
              <a:rPr lang="en-US" b="1" dirty="0" smtClean="0"/>
            </a:br>
            <a:r>
              <a:rPr lang="en-US" sz="2000" dirty="0" smtClean="0"/>
              <a:t>Topics</a:t>
            </a:r>
            <a:endParaRPr lang="en-US" dirty="0"/>
          </a:p>
        </p:txBody>
      </p:sp>
    </p:spTree>
    <p:extLst>
      <p:ext uri="{BB962C8B-B14F-4D97-AF65-F5344CB8AC3E}">
        <p14:creationId xmlns:p14="http://schemas.microsoft.com/office/powerpoint/2010/main" val="2221589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99065" y="112095"/>
            <a:ext cx="8229600" cy="1143000"/>
          </a:xfrm>
        </p:spPr>
        <p:txBody>
          <a:bodyPr>
            <a:normAutofit/>
          </a:bodyPr>
          <a:lstStyle/>
          <a:p>
            <a:r>
              <a:rPr lang="en-US" sz="2800" b="1" dirty="0"/>
              <a:t>Title 10, U.S.C. § </a:t>
            </a:r>
            <a:r>
              <a:rPr lang="en-US" sz="2800" b="1" dirty="0" smtClean="0"/>
              <a:t>4701</a:t>
            </a:r>
            <a:br>
              <a:rPr lang="en-US" sz="2800" b="1" dirty="0" smtClean="0"/>
            </a:br>
            <a:r>
              <a:rPr lang="en-US" sz="2000" dirty="0" smtClean="0"/>
              <a:t>Whistleblower Protection History</a:t>
            </a:r>
            <a:endParaRPr lang="en-US" sz="2000" dirty="0"/>
          </a:p>
        </p:txBody>
      </p:sp>
      <p:sp>
        <p:nvSpPr>
          <p:cNvPr id="12" name="object 5"/>
          <p:cNvSpPr txBox="1"/>
          <p:nvPr/>
        </p:nvSpPr>
        <p:spPr>
          <a:xfrm>
            <a:off x="716123" y="1456243"/>
            <a:ext cx="7867650" cy="5816977"/>
          </a:xfrm>
          <a:prstGeom prst="rect">
            <a:avLst/>
          </a:prstGeom>
        </p:spPr>
        <p:txBody>
          <a:bodyPr vert="horz" wrap="square" lIns="0" tIns="0" rIns="0" bIns="0" rtlCol="0">
            <a:spAutoFit/>
          </a:bodyPr>
          <a:lstStyle/>
          <a:p>
            <a:pPr marL="298450" marR="278130" indent="-285750">
              <a:lnSpc>
                <a:spcPct val="100000"/>
              </a:lnSpc>
              <a:buFont typeface="Arial" panose="020B0604020202020204" pitchFamily="34" charset="0"/>
              <a:buChar char="•"/>
            </a:pPr>
            <a:r>
              <a:rPr sz="2000" spc="-10" dirty="0">
                <a:solidFill>
                  <a:schemeClr val="tx2">
                    <a:lumMod val="50000"/>
                  </a:schemeClr>
                </a:solidFill>
                <a:latin typeface="Cambria" panose="02040503050406030204" pitchFamily="18" charset="0"/>
                <a:cs typeface="Tahoma"/>
              </a:rPr>
              <a:t>Congress wanted </a:t>
            </a:r>
            <a:r>
              <a:rPr sz="2000" spc="-15" dirty="0">
                <a:solidFill>
                  <a:schemeClr val="tx2">
                    <a:lumMod val="50000"/>
                  </a:schemeClr>
                </a:solidFill>
                <a:latin typeface="Cambria" panose="02040503050406030204" pitchFamily="18" charset="0"/>
                <a:cs typeface="Tahoma"/>
              </a:rPr>
              <a:t>Federal </a:t>
            </a:r>
            <a:r>
              <a:rPr sz="2000" spc="-10" dirty="0">
                <a:solidFill>
                  <a:schemeClr val="tx2">
                    <a:lumMod val="50000"/>
                  </a:schemeClr>
                </a:solidFill>
                <a:latin typeface="Cambria" panose="02040503050406030204" pitchFamily="18" charset="0"/>
                <a:cs typeface="Tahoma"/>
              </a:rPr>
              <a:t>employees </a:t>
            </a:r>
            <a:r>
              <a:rPr sz="2000" spc="-5" dirty="0">
                <a:solidFill>
                  <a:schemeClr val="tx2">
                    <a:lumMod val="50000"/>
                  </a:schemeClr>
                </a:solidFill>
                <a:latin typeface="Cambria" panose="02040503050406030204" pitchFamily="18" charset="0"/>
                <a:cs typeface="Tahoma"/>
              </a:rPr>
              <a:t>to report, </a:t>
            </a:r>
            <a:r>
              <a:rPr sz="2000" spc="-10" dirty="0">
                <a:solidFill>
                  <a:schemeClr val="tx2">
                    <a:lumMod val="50000"/>
                  </a:schemeClr>
                </a:solidFill>
                <a:latin typeface="Cambria" panose="02040503050406030204" pitchFamily="18" charset="0"/>
                <a:cs typeface="Tahoma"/>
              </a:rPr>
              <a:t>without fear </a:t>
            </a:r>
            <a:r>
              <a:rPr sz="2000" spc="-5" dirty="0">
                <a:solidFill>
                  <a:schemeClr val="tx2">
                    <a:lumMod val="50000"/>
                  </a:schemeClr>
                </a:solidFill>
                <a:latin typeface="Cambria" panose="02040503050406030204" pitchFamily="18" charset="0"/>
                <a:cs typeface="Tahoma"/>
              </a:rPr>
              <a:t>of </a:t>
            </a:r>
            <a:r>
              <a:rPr sz="2000" spc="-10" dirty="0">
                <a:solidFill>
                  <a:schemeClr val="tx2">
                    <a:lumMod val="50000"/>
                  </a:schemeClr>
                </a:solidFill>
                <a:latin typeface="Cambria" panose="02040503050406030204" pitchFamily="18" charset="0"/>
                <a:cs typeface="Tahoma"/>
              </a:rPr>
              <a:t>retaliation, </a:t>
            </a:r>
            <a:r>
              <a:rPr sz="2000" spc="-5" dirty="0">
                <a:solidFill>
                  <a:schemeClr val="tx2">
                    <a:lumMod val="50000"/>
                  </a:schemeClr>
                </a:solidFill>
                <a:latin typeface="Cambria" panose="02040503050406030204" pitchFamily="18" charset="0"/>
                <a:cs typeface="Tahoma"/>
              </a:rPr>
              <a:t>if </a:t>
            </a:r>
            <a:r>
              <a:rPr sz="2000" spc="-5" dirty="0" smtClean="0">
                <a:solidFill>
                  <a:schemeClr val="tx2">
                    <a:lumMod val="50000"/>
                  </a:schemeClr>
                </a:solidFill>
                <a:latin typeface="Cambria" panose="02040503050406030204" pitchFamily="18" charset="0"/>
                <a:cs typeface="Tahoma"/>
              </a:rPr>
              <a:t>they</a:t>
            </a:r>
            <a:r>
              <a:rPr lang="en-US" sz="2000" spc="-5" dirty="0" smtClean="0">
                <a:solidFill>
                  <a:schemeClr val="tx2">
                    <a:lumMod val="50000"/>
                  </a:schemeClr>
                </a:solidFill>
                <a:latin typeface="Cambria" panose="02040503050406030204" pitchFamily="18" charset="0"/>
                <a:cs typeface="Tahoma"/>
              </a:rPr>
              <a:t> </a:t>
            </a:r>
            <a:r>
              <a:rPr sz="2000" spc="-10" dirty="0" smtClean="0">
                <a:solidFill>
                  <a:schemeClr val="tx2">
                    <a:lumMod val="50000"/>
                  </a:schemeClr>
                </a:solidFill>
                <a:latin typeface="Cambria" panose="02040503050406030204" pitchFamily="18" charset="0"/>
                <a:cs typeface="Tahoma"/>
              </a:rPr>
              <a:t>witnessed </a:t>
            </a:r>
            <a:r>
              <a:rPr sz="2000" spc="-5" dirty="0">
                <a:solidFill>
                  <a:schemeClr val="tx2">
                    <a:lumMod val="50000"/>
                  </a:schemeClr>
                </a:solidFill>
                <a:latin typeface="Cambria" panose="02040503050406030204" pitchFamily="18" charset="0"/>
                <a:cs typeface="Tahoma"/>
              </a:rPr>
              <a:t>or </a:t>
            </a:r>
            <a:r>
              <a:rPr sz="2000" spc="-10" dirty="0">
                <a:solidFill>
                  <a:schemeClr val="tx2">
                    <a:lumMod val="50000"/>
                  </a:schemeClr>
                </a:solidFill>
                <a:latin typeface="Cambria" panose="02040503050406030204" pitchFamily="18" charset="0"/>
                <a:cs typeface="Tahoma"/>
              </a:rPr>
              <a:t>otherwise </a:t>
            </a:r>
            <a:r>
              <a:rPr sz="2000" spc="-5" dirty="0">
                <a:solidFill>
                  <a:schemeClr val="tx2">
                    <a:lumMod val="50000"/>
                  </a:schemeClr>
                </a:solidFill>
                <a:latin typeface="Cambria" panose="02040503050406030204" pitchFamily="18" charset="0"/>
                <a:cs typeface="Tahoma"/>
              </a:rPr>
              <a:t>became </a:t>
            </a:r>
            <a:r>
              <a:rPr sz="2000" spc="-10" dirty="0">
                <a:solidFill>
                  <a:schemeClr val="tx2">
                    <a:lumMod val="50000"/>
                  </a:schemeClr>
                </a:solidFill>
                <a:latin typeface="Cambria" panose="02040503050406030204" pitchFamily="18" charset="0"/>
                <a:cs typeface="Tahoma"/>
              </a:rPr>
              <a:t>aware </a:t>
            </a:r>
            <a:r>
              <a:rPr sz="2000" spc="-5" dirty="0">
                <a:solidFill>
                  <a:schemeClr val="tx2">
                    <a:lumMod val="50000"/>
                  </a:schemeClr>
                </a:solidFill>
                <a:latin typeface="Cambria" panose="02040503050406030204" pitchFamily="18" charset="0"/>
                <a:cs typeface="Tahoma"/>
              </a:rPr>
              <a:t>of </a:t>
            </a:r>
            <a:r>
              <a:rPr sz="2000" spc="-10" dirty="0">
                <a:solidFill>
                  <a:schemeClr val="tx2">
                    <a:lumMod val="50000"/>
                  </a:schemeClr>
                </a:solidFill>
                <a:latin typeface="Cambria" panose="02040503050406030204" pitchFamily="18" charset="0"/>
                <a:cs typeface="Tahoma"/>
              </a:rPr>
              <a:t>fraud, misconduct, </a:t>
            </a:r>
            <a:r>
              <a:rPr sz="2000" spc="-5" dirty="0">
                <a:solidFill>
                  <a:schemeClr val="tx2">
                    <a:lumMod val="50000"/>
                  </a:schemeClr>
                </a:solidFill>
                <a:latin typeface="Cambria" panose="02040503050406030204" pitchFamily="18" charset="0"/>
                <a:cs typeface="Tahoma"/>
              </a:rPr>
              <a:t>or </a:t>
            </a:r>
            <a:r>
              <a:rPr sz="2000" spc="-10" dirty="0">
                <a:solidFill>
                  <a:schemeClr val="tx2">
                    <a:lumMod val="50000"/>
                  </a:schemeClr>
                </a:solidFill>
                <a:latin typeface="Cambria" panose="02040503050406030204" pitchFamily="18" charset="0"/>
                <a:cs typeface="Tahoma"/>
              </a:rPr>
              <a:t>other wrongdoing </a:t>
            </a:r>
            <a:r>
              <a:rPr sz="2000" dirty="0">
                <a:solidFill>
                  <a:schemeClr val="tx2">
                    <a:lumMod val="50000"/>
                  </a:schemeClr>
                </a:solidFill>
                <a:latin typeface="Cambria" panose="02040503050406030204" pitchFamily="18" charset="0"/>
                <a:cs typeface="Tahoma"/>
              </a:rPr>
              <a:t>by </a:t>
            </a:r>
            <a:r>
              <a:rPr sz="2000" spc="-15" dirty="0" smtClean="0">
                <a:solidFill>
                  <a:schemeClr val="tx2">
                    <a:lumMod val="50000"/>
                  </a:schemeClr>
                </a:solidFill>
                <a:latin typeface="Cambria" panose="02040503050406030204" pitchFamily="18" charset="0"/>
                <a:cs typeface="Tahoma"/>
              </a:rPr>
              <a:t>Federal </a:t>
            </a:r>
            <a:r>
              <a:rPr sz="2000" spc="-10" dirty="0">
                <a:solidFill>
                  <a:schemeClr val="tx2">
                    <a:lumMod val="50000"/>
                  </a:schemeClr>
                </a:solidFill>
                <a:latin typeface="Cambria" panose="02040503050406030204" pitchFamily="18" charset="0"/>
                <a:cs typeface="Tahoma"/>
              </a:rPr>
              <a:t>officials, employees, contractors, </a:t>
            </a:r>
            <a:r>
              <a:rPr sz="2000" spc="-5" dirty="0">
                <a:solidFill>
                  <a:schemeClr val="tx2">
                    <a:lumMod val="50000"/>
                  </a:schemeClr>
                </a:solidFill>
                <a:latin typeface="Cambria" panose="02040503050406030204" pitchFamily="18" charset="0"/>
                <a:cs typeface="Tahoma"/>
              </a:rPr>
              <a:t>or</a:t>
            </a:r>
            <a:r>
              <a:rPr sz="2000" spc="235" dirty="0">
                <a:solidFill>
                  <a:schemeClr val="tx2">
                    <a:lumMod val="50000"/>
                  </a:schemeClr>
                </a:solidFill>
                <a:latin typeface="Cambria" panose="02040503050406030204" pitchFamily="18" charset="0"/>
                <a:cs typeface="Tahoma"/>
              </a:rPr>
              <a:t> </a:t>
            </a:r>
            <a:r>
              <a:rPr sz="2000" spc="-10" dirty="0" smtClean="0">
                <a:solidFill>
                  <a:schemeClr val="tx2">
                    <a:lumMod val="50000"/>
                  </a:schemeClr>
                </a:solidFill>
                <a:latin typeface="Cambria" panose="02040503050406030204" pitchFamily="18" charset="0"/>
                <a:cs typeface="Tahoma"/>
              </a:rPr>
              <a:t>grantees</a:t>
            </a:r>
            <a:endParaRPr lang="en-US" sz="2000" spc="-10" dirty="0" smtClean="0">
              <a:solidFill>
                <a:schemeClr val="tx2">
                  <a:lumMod val="50000"/>
                </a:schemeClr>
              </a:solidFill>
              <a:latin typeface="Cambria" panose="02040503050406030204" pitchFamily="18" charset="0"/>
              <a:cs typeface="Tahoma"/>
            </a:endParaRPr>
          </a:p>
          <a:p>
            <a:pPr marL="298450" marR="278130" indent="-285750">
              <a:lnSpc>
                <a:spcPct val="100000"/>
              </a:lnSpc>
              <a:buFont typeface="Arial" panose="020B0604020202020204" pitchFamily="34" charset="0"/>
              <a:buChar char="•"/>
            </a:pPr>
            <a:endParaRPr lang="en-US" sz="2000" spc="-10" dirty="0">
              <a:solidFill>
                <a:schemeClr val="tx2">
                  <a:lumMod val="50000"/>
                </a:schemeClr>
              </a:solidFill>
              <a:latin typeface="Cambria" panose="02040503050406030204" pitchFamily="18" charset="0"/>
              <a:cs typeface="Tahoma"/>
            </a:endParaRPr>
          </a:p>
          <a:p>
            <a:pPr marL="298450" marR="278130" indent="-285750">
              <a:lnSpc>
                <a:spcPct val="100000"/>
              </a:lnSpc>
              <a:buFont typeface="Arial" panose="020B0604020202020204" pitchFamily="34" charset="0"/>
              <a:buChar char="•"/>
            </a:pPr>
            <a:r>
              <a:rPr lang="en-US" sz="2000" spc="-10" dirty="0" smtClean="0">
                <a:solidFill>
                  <a:schemeClr val="tx2">
                    <a:lumMod val="50000"/>
                  </a:schemeClr>
                </a:solidFill>
                <a:latin typeface="Cambria" panose="02040503050406030204" pitchFamily="18" charset="0"/>
                <a:cs typeface="Tahoma"/>
              </a:rPr>
              <a:t>Congress initially addressed whistleblower rights and protections for Federal employees as part of the Civil Service Reform Act of 1978</a:t>
            </a:r>
          </a:p>
          <a:p>
            <a:pPr marL="298450" marR="278130" indent="-285750">
              <a:lnSpc>
                <a:spcPct val="100000"/>
              </a:lnSpc>
              <a:buFont typeface="Arial" panose="020B0604020202020204" pitchFamily="34" charset="0"/>
              <a:buChar char="•"/>
            </a:pPr>
            <a:endParaRPr lang="en-US" sz="2000" spc="-10" dirty="0">
              <a:solidFill>
                <a:schemeClr val="tx2">
                  <a:lumMod val="50000"/>
                </a:schemeClr>
              </a:solidFill>
              <a:latin typeface="Cambria" panose="02040503050406030204" pitchFamily="18" charset="0"/>
              <a:cs typeface="Tahoma"/>
            </a:endParaRPr>
          </a:p>
          <a:p>
            <a:pPr marL="298450" marR="278130" indent="-285750">
              <a:buFont typeface="Arial" panose="020B0604020202020204" pitchFamily="34" charset="0"/>
              <a:buChar char="•"/>
            </a:pPr>
            <a:r>
              <a:rPr lang="en-US" sz="2000" spc="-5" dirty="0" smtClean="0">
                <a:solidFill>
                  <a:schemeClr val="tx2">
                    <a:lumMod val="50000"/>
                  </a:schemeClr>
                </a:solidFill>
                <a:latin typeface="Cambria" panose="02040503050406030204" pitchFamily="18" charset="0"/>
                <a:cs typeface="Tahoma"/>
              </a:rPr>
              <a:t>Protections </a:t>
            </a:r>
            <a:r>
              <a:rPr lang="en-US" sz="2000" spc="-5" dirty="0">
                <a:solidFill>
                  <a:schemeClr val="tx2">
                    <a:lumMod val="50000"/>
                  </a:schemeClr>
                </a:solidFill>
                <a:latin typeface="Cambria" panose="02040503050406030204" pitchFamily="18" charset="0"/>
                <a:cs typeface="Tahoma"/>
              </a:rPr>
              <a:t>updated and </a:t>
            </a:r>
            <a:r>
              <a:rPr lang="en-US" sz="2000" spc="-10" dirty="0">
                <a:solidFill>
                  <a:schemeClr val="tx2">
                    <a:lumMod val="50000"/>
                  </a:schemeClr>
                </a:solidFill>
                <a:latin typeface="Cambria" panose="02040503050406030204" pitchFamily="18" charset="0"/>
                <a:cs typeface="Tahoma"/>
              </a:rPr>
              <a:t>strengthened </a:t>
            </a:r>
            <a:r>
              <a:rPr lang="en-US" sz="2000" spc="-5" dirty="0">
                <a:solidFill>
                  <a:schemeClr val="tx2">
                    <a:lumMod val="50000"/>
                  </a:schemeClr>
                </a:solidFill>
                <a:latin typeface="Cambria" panose="02040503050406030204" pitchFamily="18" charset="0"/>
                <a:cs typeface="Tahoma"/>
              </a:rPr>
              <a:t>in </a:t>
            </a:r>
            <a:r>
              <a:rPr lang="en-US" sz="2000" spc="-10" dirty="0">
                <a:solidFill>
                  <a:schemeClr val="tx2">
                    <a:lumMod val="50000"/>
                  </a:schemeClr>
                </a:solidFill>
                <a:latin typeface="Cambria" panose="02040503050406030204" pitchFamily="18" charset="0"/>
                <a:cs typeface="Tahoma"/>
              </a:rPr>
              <a:t>the </a:t>
            </a:r>
            <a:r>
              <a:rPr lang="en-US" sz="2000" spc="-5" dirty="0">
                <a:solidFill>
                  <a:schemeClr val="tx2">
                    <a:lumMod val="50000"/>
                  </a:schemeClr>
                </a:solidFill>
                <a:latin typeface="Cambria" panose="02040503050406030204" pitchFamily="18" charset="0"/>
                <a:cs typeface="Tahoma"/>
              </a:rPr>
              <a:t>Whistleblower </a:t>
            </a:r>
            <a:r>
              <a:rPr lang="en-US" sz="2000" spc="-10" dirty="0">
                <a:solidFill>
                  <a:schemeClr val="tx2">
                    <a:lumMod val="50000"/>
                  </a:schemeClr>
                </a:solidFill>
                <a:latin typeface="Cambria" panose="02040503050406030204" pitchFamily="18" charset="0"/>
                <a:cs typeface="Tahoma"/>
              </a:rPr>
              <a:t>Protection </a:t>
            </a:r>
            <a:r>
              <a:rPr lang="en-US" sz="2000" spc="-5" dirty="0">
                <a:solidFill>
                  <a:schemeClr val="tx2">
                    <a:lumMod val="50000"/>
                  </a:schemeClr>
                </a:solidFill>
                <a:latin typeface="Cambria" panose="02040503050406030204" pitchFamily="18" charset="0"/>
                <a:cs typeface="Tahoma"/>
              </a:rPr>
              <a:t>Act  of </a:t>
            </a:r>
            <a:r>
              <a:rPr lang="en-US" sz="2000" dirty="0">
                <a:solidFill>
                  <a:schemeClr val="tx2">
                    <a:lumMod val="50000"/>
                  </a:schemeClr>
                </a:solidFill>
                <a:latin typeface="Cambria" panose="02040503050406030204" pitchFamily="18" charset="0"/>
                <a:cs typeface="Tahoma"/>
              </a:rPr>
              <a:t>1989 </a:t>
            </a:r>
            <a:r>
              <a:rPr lang="en-US" sz="2000" spc="-10" dirty="0">
                <a:solidFill>
                  <a:schemeClr val="tx2">
                    <a:lumMod val="50000"/>
                  </a:schemeClr>
                </a:solidFill>
                <a:latin typeface="Cambria" panose="02040503050406030204" pitchFamily="18" charset="0"/>
                <a:cs typeface="Tahoma"/>
              </a:rPr>
              <a:t>(WPA)  provided </a:t>
            </a:r>
            <a:r>
              <a:rPr lang="en-US" sz="2000" spc="-15" dirty="0">
                <a:solidFill>
                  <a:schemeClr val="tx2">
                    <a:lumMod val="50000"/>
                  </a:schemeClr>
                </a:solidFill>
                <a:latin typeface="Cambria" panose="02040503050406030204" pitchFamily="18" charset="0"/>
                <a:cs typeface="Tahoma"/>
              </a:rPr>
              <a:t>Federal </a:t>
            </a:r>
            <a:r>
              <a:rPr lang="en-US" sz="2000" spc="-10" dirty="0">
                <a:solidFill>
                  <a:schemeClr val="tx2">
                    <a:lumMod val="50000"/>
                  </a:schemeClr>
                </a:solidFill>
                <a:latin typeface="Cambria" panose="02040503050406030204" pitchFamily="18" charset="0"/>
                <a:cs typeface="Tahoma"/>
              </a:rPr>
              <a:t>employees very specific </a:t>
            </a:r>
            <a:r>
              <a:rPr lang="en-US" sz="2000" spc="-5" dirty="0">
                <a:solidFill>
                  <a:schemeClr val="tx2">
                    <a:lumMod val="50000"/>
                  </a:schemeClr>
                </a:solidFill>
                <a:latin typeface="Cambria" panose="02040503050406030204" pitchFamily="18" charset="0"/>
                <a:cs typeface="Tahoma"/>
              </a:rPr>
              <a:t>rights and </a:t>
            </a:r>
            <a:r>
              <a:rPr lang="en-US" sz="2000" spc="-10" dirty="0">
                <a:solidFill>
                  <a:schemeClr val="tx2">
                    <a:lumMod val="50000"/>
                  </a:schemeClr>
                </a:solidFill>
                <a:latin typeface="Cambria" panose="02040503050406030204" pitchFamily="18" charset="0"/>
                <a:cs typeface="Tahoma"/>
              </a:rPr>
              <a:t>protections </a:t>
            </a:r>
            <a:r>
              <a:rPr lang="en-US" sz="2000" spc="-5" dirty="0">
                <a:solidFill>
                  <a:schemeClr val="tx2">
                    <a:lumMod val="50000"/>
                  </a:schemeClr>
                </a:solidFill>
                <a:latin typeface="Cambria" panose="02040503050406030204" pitchFamily="18" charset="0"/>
                <a:cs typeface="Tahoma"/>
              </a:rPr>
              <a:t>if they </a:t>
            </a:r>
            <a:r>
              <a:rPr lang="en-US" sz="2000" spc="-10" dirty="0">
                <a:solidFill>
                  <a:schemeClr val="tx2">
                    <a:lumMod val="50000"/>
                  </a:schemeClr>
                </a:solidFill>
                <a:latin typeface="Cambria" panose="02040503050406030204" pitchFamily="18" charset="0"/>
                <a:cs typeface="Tahoma"/>
              </a:rPr>
              <a:t>“blow the whistle” </a:t>
            </a:r>
            <a:r>
              <a:rPr lang="en-US" sz="2000" spc="-5" dirty="0">
                <a:solidFill>
                  <a:schemeClr val="tx2">
                    <a:lumMod val="50000"/>
                  </a:schemeClr>
                </a:solidFill>
                <a:latin typeface="Cambria" panose="02040503050406030204" pitchFamily="18" charset="0"/>
                <a:cs typeface="Tahoma"/>
              </a:rPr>
              <a:t>on </a:t>
            </a:r>
            <a:r>
              <a:rPr lang="en-US" sz="2000" spc="-10" dirty="0">
                <a:solidFill>
                  <a:schemeClr val="tx2">
                    <a:lumMod val="50000"/>
                  </a:schemeClr>
                </a:solidFill>
                <a:latin typeface="Cambria" panose="02040503050406030204" pitchFamily="18" charset="0"/>
                <a:cs typeface="Tahoma"/>
              </a:rPr>
              <a:t>waste, fraud, </a:t>
            </a:r>
            <a:r>
              <a:rPr lang="en-US" sz="2000" spc="-5" dirty="0">
                <a:solidFill>
                  <a:schemeClr val="tx2">
                    <a:lumMod val="50000"/>
                  </a:schemeClr>
                </a:solidFill>
                <a:latin typeface="Cambria" panose="02040503050406030204" pitchFamily="18" charset="0"/>
                <a:cs typeface="Tahoma"/>
              </a:rPr>
              <a:t>and abuse in </a:t>
            </a:r>
            <a:r>
              <a:rPr lang="en-US" sz="2000" spc="-10" dirty="0">
                <a:solidFill>
                  <a:schemeClr val="tx2">
                    <a:lumMod val="50000"/>
                  </a:schemeClr>
                </a:solidFill>
                <a:latin typeface="Cambria" panose="02040503050406030204" pitchFamily="18" charset="0"/>
                <a:cs typeface="Tahoma"/>
              </a:rPr>
              <a:t>the </a:t>
            </a:r>
            <a:r>
              <a:rPr lang="en-US" sz="2000" spc="-15" dirty="0">
                <a:solidFill>
                  <a:schemeClr val="tx2">
                    <a:lumMod val="50000"/>
                  </a:schemeClr>
                </a:solidFill>
                <a:latin typeface="Cambria" panose="02040503050406030204" pitchFamily="18" charset="0"/>
                <a:cs typeface="Tahoma"/>
              </a:rPr>
              <a:t>Federal  </a:t>
            </a:r>
            <a:r>
              <a:rPr lang="en-US" sz="2000" spc="-10" dirty="0">
                <a:solidFill>
                  <a:schemeClr val="tx2">
                    <a:lumMod val="50000"/>
                  </a:schemeClr>
                </a:solidFill>
                <a:latin typeface="Cambria" panose="02040503050406030204" pitchFamily="18" charset="0"/>
                <a:cs typeface="Tahoma"/>
              </a:rPr>
              <a:t>government </a:t>
            </a:r>
            <a:r>
              <a:rPr lang="en-US" sz="2000" spc="-5" dirty="0">
                <a:solidFill>
                  <a:schemeClr val="tx2">
                    <a:lumMod val="50000"/>
                  </a:schemeClr>
                </a:solidFill>
                <a:latin typeface="Cambria" panose="02040503050406030204" pitchFamily="18" charset="0"/>
                <a:cs typeface="Tahoma"/>
              </a:rPr>
              <a:t>and personnel </a:t>
            </a:r>
            <a:r>
              <a:rPr lang="en-US" sz="2000" spc="-10" dirty="0">
                <a:solidFill>
                  <a:schemeClr val="tx2">
                    <a:lumMod val="50000"/>
                  </a:schemeClr>
                </a:solidFill>
                <a:latin typeface="Cambria" panose="02040503050406030204" pitchFamily="18" charset="0"/>
                <a:cs typeface="Tahoma"/>
              </a:rPr>
              <a:t>actions are taken </a:t>
            </a:r>
            <a:r>
              <a:rPr lang="en-US" sz="2000" spc="-5" dirty="0">
                <a:solidFill>
                  <a:schemeClr val="tx2">
                    <a:lumMod val="50000"/>
                  </a:schemeClr>
                </a:solidFill>
                <a:latin typeface="Cambria" panose="02040503050406030204" pitchFamily="18" charset="0"/>
                <a:cs typeface="Tahoma"/>
              </a:rPr>
              <a:t>against them</a:t>
            </a:r>
            <a:r>
              <a:rPr lang="en-US" sz="2000" spc="-15" dirty="0">
                <a:solidFill>
                  <a:schemeClr val="tx2">
                    <a:lumMod val="50000"/>
                  </a:schemeClr>
                </a:solidFill>
                <a:latin typeface="Cambria" panose="02040503050406030204" pitchFamily="18" charset="0"/>
                <a:cs typeface="Tahoma"/>
              </a:rPr>
              <a:t> </a:t>
            </a:r>
            <a:endParaRPr lang="en-US" sz="2000" dirty="0">
              <a:solidFill>
                <a:schemeClr val="tx2">
                  <a:lumMod val="50000"/>
                </a:schemeClr>
              </a:solidFill>
              <a:latin typeface="Cambria" panose="02040503050406030204" pitchFamily="18" charset="0"/>
              <a:cs typeface="Tahoma"/>
            </a:endParaRPr>
          </a:p>
          <a:p>
            <a:pPr marL="298450" marR="278130" indent="-285750">
              <a:lnSpc>
                <a:spcPct val="100000"/>
              </a:lnSpc>
              <a:buFont typeface="Arial" panose="020B0604020202020204" pitchFamily="34" charset="0"/>
              <a:buChar char="•"/>
            </a:pPr>
            <a:endParaRPr lang="en-US" sz="2000" spc="-10" dirty="0" smtClean="0">
              <a:solidFill>
                <a:schemeClr val="tx2">
                  <a:lumMod val="50000"/>
                </a:schemeClr>
              </a:solidFill>
              <a:latin typeface="Cambria" panose="02040503050406030204" pitchFamily="18" charset="0"/>
              <a:cs typeface="Tahoma"/>
            </a:endParaRPr>
          </a:p>
          <a:p>
            <a:pPr marL="298450" marR="278130" indent="-285750">
              <a:lnSpc>
                <a:spcPct val="100000"/>
              </a:lnSpc>
              <a:buFont typeface="Arial" panose="020B0604020202020204" pitchFamily="34" charset="0"/>
              <a:buChar char="•"/>
            </a:pPr>
            <a:endParaRPr lang="en-US" sz="2000" spc="-10" dirty="0">
              <a:solidFill>
                <a:schemeClr val="tx2">
                  <a:lumMod val="50000"/>
                </a:schemeClr>
              </a:solidFill>
              <a:latin typeface="Cambria" panose="02040503050406030204" pitchFamily="18" charset="0"/>
              <a:cs typeface="Tahoma"/>
            </a:endParaRPr>
          </a:p>
          <a:p>
            <a:pPr marL="298450" marR="278130" indent="-285750">
              <a:lnSpc>
                <a:spcPct val="100000"/>
              </a:lnSpc>
              <a:buFont typeface="Arial" panose="020B0604020202020204" pitchFamily="34" charset="0"/>
              <a:buChar char="•"/>
            </a:pPr>
            <a:endParaRPr lang="en-US" sz="2000" spc="-10" dirty="0" smtClean="0">
              <a:solidFill>
                <a:schemeClr val="tx2">
                  <a:lumMod val="50000"/>
                </a:schemeClr>
              </a:solidFill>
              <a:latin typeface="Cambria" panose="02040503050406030204" pitchFamily="18" charset="0"/>
              <a:cs typeface="Tahoma"/>
            </a:endParaRPr>
          </a:p>
          <a:p>
            <a:pPr marL="12700" marR="278130">
              <a:lnSpc>
                <a:spcPct val="100000"/>
              </a:lnSpc>
            </a:pPr>
            <a:endParaRPr lang="en-US" sz="2000" spc="-10" dirty="0" smtClean="0">
              <a:solidFill>
                <a:schemeClr val="tx2">
                  <a:lumMod val="50000"/>
                </a:schemeClr>
              </a:solidFill>
              <a:latin typeface="Cambria" panose="02040503050406030204" pitchFamily="18" charset="0"/>
              <a:cs typeface="Tahoma"/>
            </a:endParaRPr>
          </a:p>
          <a:p>
            <a:pPr marL="12700" marR="278130">
              <a:lnSpc>
                <a:spcPct val="100000"/>
              </a:lnSpc>
            </a:pPr>
            <a:endParaRPr lang="en-US" sz="2000" spc="-10" dirty="0" smtClean="0">
              <a:solidFill>
                <a:schemeClr val="tx2">
                  <a:lumMod val="50000"/>
                </a:schemeClr>
              </a:solidFill>
              <a:latin typeface="Cambria" panose="02040503050406030204" pitchFamily="18" charset="0"/>
              <a:cs typeface="Tahoma"/>
            </a:endParaRPr>
          </a:p>
        </p:txBody>
      </p:sp>
      <p:sp>
        <p:nvSpPr>
          <p:cNvPr id="3" name="TextBox 2"/>
          <p:cNvSpPr txBox="1"/>
          <p:nvPr/>
        </p:nvSpPr>
        <p:spPr>
          <a:xfrm>
            <a:off x="942392" y="2320750"/>
            <a:ext cx="184731" cy="369332"/>
          </a:xfrm>
          <a:prstGeom prst="rect">
            <a:avLst/>
          </a:prstGeom>
          <a:noFill/>
        </p:spPr>
        <p:txBody>
          <a:bodyPr wrap="none" rtlCol="0">
            <a:spAutoFit/>
          </a:bodyPr>
          <a:lstStyle/>
          <a:p>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494709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1"/>
          <p:cNvSpPr txBox="1"/>
          <p:nvPr/>
        </p:nvSpPr>
        <p:spPr>
          <a:xfrm>
            <a:off x="682625" y="1752637"/>
            <a:ext cx="7778750" cy="3841052"/>
          </a:xfrm>
          <a:prstGeom prst="rect">
            <a:avLst/>
          </a:prstGeom>
        </p:spPr>
        <p:txBody>
          <a:bodyPr vert="horz" wrap="square" lIns="0" tIns="0" rIns="0" bIns="0" rtlCol="0">
            <a:spAutoFit/>
          </a:bodyPr>
          <a:lstStyle/>
          <a:p>
            <a:pPr marL="297815" marR="5080" indent="-285750">
              <a:lnSpc>
                <a:spcPct val="104400"/>
              </a:lnSpc>
              <a:buFont typeface="Arial" panose="020B0604020202020204" pitchFamily="34" charset="0"/>
              <a:buChar char="•"/>
            </a:pPr>
            <a:r>
              <a:rPr lang="en-US" sz="2000" spc="-10" dirty="0">
                <a:solidFill>
                  <a:schemeClr val="tx2">
                    <a:lumMod val="50000"/>
                  </a:schemeClr>
                </a:solidFill>
                <a:latin typeface="Cambria" panose="02040503050406030204" pitchFamily="18" charset="0"/>
                <a:cs typeface="Tahoma"/>
                <a:hlinkClick r:id="rId2"/>
              </a:rPr>
              <a:t>Executive Order </a:t>
            </a:r>
            <a:r>
              <a:rPr lang="en-US" sz="2000" spc="-5" dirty="0">
                <a:solidFill>
                  <a:schemeClr val="tx2">
                    <a:lumMod val="50000"/>
                  </a:schemeClr>
                </a:solidFill>
                <a:latin typeface="Cambria" panose="02040503050406030204" pitchFamily="18" charset="0"/>
                <a:cs typeface="Tahoma"/>
                <a:hlinkClick r:id="rId2"/>
              </a:rPr>
              <a:t>12674</a:t>
            </a:r>
            <a:r>
              <a:rPr lang="en-US" sz="2000" spc="-5" dirty="0">
                <a:solidFill>
                  <a:schemeClr val="tx2">
                    <a:lumMod val="50000"/>
                  </a:schemeClr>
                </a:solidFill>
                <a:latin typeface="Cambria" panose="02040503050406030204" pitchFamily="18" charset="0"/>
                <a:cs typeface="Tahoma"/>
              </a:rPr>
              <a:t>, as</a:t>
            </a:r>
            <a:r>
              <a:rPr lang="en-US" sz="2000" spc="100" dirty="0">
                <a:solidFill>
                  <a:schemeClr val="tx2">
                    <a:lumMod val="50000"/>
                  </a:schemeClr>
                </a:solidFill>
                <a:latin typeface="Cambria" panose="02040503050406030204" pitchFamily="18" charset="0"/>
                <a:cs typeface="Tahoma"/>
              </a:rPr>
              <a:t> </a:t>
            </a:r>
            <a:r>
              <a:rPr lang="en-US" sz="2000" spc="-5" dirty="0">
                <a:solidFill>
                  <a:schemeClr val="tx2">
                    <a:lumMod val="50000"/>
                  </a:schemeClr>
                </a:solidFill>
                <a:latin typeface="Cambria" panose="02040503050406030204" pitchFamily="18" charset="0"/>
                <a:cs typeface="Tahoma"/>
              </a:rPr>
              <a:t>amended,</a:t>
            </a:r>
            <a:r>
              <a:rPr lang="en-US" sz="2000" spc="20" dirty="0">
                <a:solidFill>
                  <a:schemeClr val="tx2">
                    <a:lumMod val="50000"/>
                  </a:schemeClr>
                </a:solidFill>
                <a:latin typeface="Cambria" panose="02040503050406030204" pitchFamily="18" charset="0"/>
                <a:cs typeface="Tahoma"/>
              </a:rPr>
              <a:t> </a:t>
            </a:r>
            <a:r>
              <a:rPr lang="en-US" sz="2000" spc="-45" dirty="0">
                <a:solidFill>
                  <a:schemeClr val="tx2">
                    <a:lumMod val="50000"/>
                  </a:schemeClr>
                </a:solidFill>
                <a:latin typeface="Cambria" panose="02040503050406030204" pitchFamily="18" charset="0"/>
                <a:cs typeface="Tahoma"/>
              </a:rPr>
              <a:t>requires </a:t>
            </a:r>
            <a:r>
              <a:rPr lang="en-US" sz="2000" spc="-15" dirty="0">
                <a:solidFill>
                  <a:schemeClr val="tx2">
                    <a:lumMod val="50000"/>
                  </a:schemeClr>
                </a:solidFill>
                <a:latin typeface="Cambria" panose="02040503050406030204" pitchFamily="18" charset="0"/>
                <a:cs typeface="Tahoma"/>
              </a:rPr>
              <a:t>Federal </a:t>
            </a:r>
            <a:r>
              <a:rPr lang="en-US" sz="2000" spc="-10" dirty="0">
                <a:solidFill>
                  <a:schemeClr val="tx2">
                    <a:lumMod val="50000"/>
                  </a:schemeClr>
                </a:solidFill>
                <a:latin typeface="Cambria" panose="02040503050406030204" pitchFamily="18" charset="0"/>
                <a:cs typeface="Tahoma"/>
              </a:rPr>
              <a:t>employees </a:t>
            </a:r>
            <a:r>
              <a:rPr lang="en-US" sz="2000" spc="-15" dirty="0">
                <a:solidFill>
                  <a:schemeClr val="tx2">
                    <a:lumMod val="50000"/>
                  </a:schemeClr>
                </a:solidFill>
                <a:latin typeface="Cambria" panose="02040503050406030204" pitchFamily="18" charset="0"/>
                <a:cs typeface="Tahoma"/>
              </a:rPr>
              <a:t>to,</a:t>
            </a:r>
            <a:r>
              <a:rPr lang="en-US" sz="2000" spc="85" dirty="0">
                <a:solidFill>
                  <a:schemeClr val="tx2">
                    <a:lumMod val="50000"/>
                  </a:schemeClr>
                </a:solidFill>
                <a:latin typeface="Cambria" panose="02040503050406030204" pitchFamily="18" charset="0"/>
                <a:cs typeface="Tahoma"/>
              </a:rPr>
              <a:t> </a:t>
            </a:r>
            <a:r>
              <a:rPr lang="en-US" sz="2000" spc="-10" dirty="0">
                <a:solidFill>
                  <a:schemeClr val="tx2">
                    <a:lumMod val="50000"/>
                  </a:schemeClr>
                </a:solidFill>
                <a:latin typeface="Cambria" panose="02040503050406030204" pitchFamily="18" charset="0"/>
                <a:cs typeface="Tahoma"/>
              </a:rPr>
              <a:t>"disclose</a:t>
            </a:r>
            <a:r>
              <a:rPr lang="en-US" sz="2000" spc="30" dirty="0">
                <a:solidFill>
                  <a:schemeClr val="tx2">
                    <a:lumMod val="50000"/>
                  </a:schemeClr>
                </a:solidFill>
                <a:latin typeface="Cambria" panose="02040503050406030204" pitchFamily="18" charset="0"/>
                <a:cs typeface="Tahoma"/>
              </a:rPr>
              <a:t> </a:t>
            </a:r>
            <a:r>
              <a:rPr lang="en-US" sz="2000" spc="-10" dirty="0">
                <a:solidFill>
                  <a:schemeClr val="tx2">
                    <a:lumMod val="50000"/>
                  </a:schemeClr>
                </a:solidFill>
                <a:latin typeface="Cambria" panose="02040503050406030204" pitchFamily="18" charset="0"/>
                <a:cs typeface="Tahoma"/>
              </a:rPr>
              <a:t>waste, </a:t>
            </a:r>
            <a:r>
              <a:rPr lang="en-US" sz="2000" spc="-5" dirty="0">
                <a:solidFill>
                  <a:schemeClr val="tx2">
                    <a:lumMod val="50000"/>
                  </a:schemeClr>
                </a:solidFill>
                <a:latin typeface="Cambria" panose="02040503050406030204" pitchFamily="18" charset="0"/>
                <a:cs typeface="Tahoma"/>
              </a:rPr>
              <a:t> </a:t>
            </a:r>
            <a:r>
              <a:rPr lang="en-US" sz="2000" spc="-10" dirty="0">
                <a:solidFill>
                  <a:schemeClr val="tx2">
                    <a:lumMod val="50000"/>
                  </a:schemeClr>
                </a:solidFill>
                <a:latin typeface="Cambria" panose="02040503050406030204" pitchFamily="18" charset="0"/>
                <a:cs typeface="Tahoma"/>
              </a:rPr>
              <a:t>fraud, </a:t>
            </a:r>
            <a:r>
              <a:rPr lang="en-US" sz="2000" spc="-5" dirty="0">
                <a:solidFill>
                  <a:schemeClr val="tx2">
                    <a:lumMod val="50000"/>
                  </a:schemeClr>
                </a:solidFill>
                <a:latin typeface="Cambria" panose="02040503050406030204" pitchFamily="18" charset="0"/>
                <a:cs typeface="Tahoma"/>
              </a:rPr>
              <a:t>abuse and corruption to appropriate</a:t>
            </a:r>
            <a:r>
              <a:rPr lang="en-US" sz="2000" spc="65" dirty="0">
                <a:solidFill>
                  <a:schemeClr val="tx2">
                    <a:lumMod val="50000"/>
                  </a:schemeClr>
                </a:solidFill>
                <a:latin typeface="Cambria" panose="02040503050406030204" pitchFamily="18" charset="0"/>
                <a:cs typeface="Tahoma"/>
              </a:rPr>
              <a:t> </a:t>
            </a:r>
            <a:r>
              <a:rPr lang="en-US" sz="2000" spc="-20" dirty="0">
                <a:solidFill>
                  <a:schemeClr val="tx2">
                    <a:lumMod val="50000"/>
                  </a:schemeClr>
                </a:solidFill>
                <a:latin typeface="Cambria" panose="02040503050406030204" pitchFamily="18" charset="0"/>
                <a:cs typeface="Tahoma"/>
              </a:rPr>
              <a:t>authorities.”</a:t>
            </a:r>
            <a:endParaRPr lang="en-US" sz="2000" dirty="0">
              <a:solidFill>
                <a:schemeClr val="tx2">
                  <a:lumMod val="50000"/>
                </a:schemeClr>
              </a:solidFill>
              <a:latin typeface="Cambria" panose="02040503050406030204" pitchFamily="18" charset="0"/>
              <a:cs typeface="Tahoma"/>
            </a:endParaRPr>
          </a:p>
          <a:p>
            <a:pPr marL="297815" marR="5080" indent="-285750">
              <a:lnSpc>
                <a:spcPct val="104400"/>
              </a:lnSpc>
              <a:buFont typeface="Arial" panose="020B0604020202020204" pitchFamily="34" charset="0"/>
              <a:buChar char="•"/>
            </a:pPr>
            <a:endParaRPr lang="en-US" sz="2000" spc="-5" dirty="0" smtClean="0">
              <a:solidFill>
                <a:schemeClr val="tx2">
                  <a:lumMod val="50000"/>
                </a:schemeClr>
              </a:solidFill>
              <a:latin typeface="Cambria" panose="02040503050406030204" pitchFamily="18" charset="0"/>
              <a:cs typeface="Tahoma"/>
            </a:endParaRPr>
          </a:p>
          <a:p>
            <a:pPr marL="297815" marR="5080" indent="-285750">
              <a:lnSpc>
                <a:spcPct val="104400"/>
              </a:lnSpc>
              <a:buFont typeface="Arial" panose="020B0604020202020204" pitchFamily="34" charset="0"/>
              <a:buChar char="•"/>
            </a:pPr>
            <a:r>
              <a:rPr sz="2000" spc="-5" dirty="0" smtClean="0">
                <a:solidFill>
                  <a:schemeClr val="tx2">
                    <a:lumMod val="50000"/>
                  </a:schemeClr>
                </a:solidFill>
                <a:latin typeface="Cambria" panose="02040503050406030204" pitchFamily="18" charset="0"/>
                <a:cs typeface="Tahoma"/>
              </a:rPr>
              <a:t>The </a:t>
            </a:r>
            <a:r>
              <a:rPr sz="2000" spc="-10" dirty="0">
                <a:solidFill>
                  <a:schemeClr val="tx2">
                    <a:lumMod val="50000"/>
                  </a:schemeClr>
                </a:solidFill>
                <a:latin typeface="Cambria" panose="02040503050406030204" pitchFamily="18" charset="0"/>
                <a:cs typeface="Tahoma"/>
              </a:rPr>
              <a:t>Whistleblower Protection </a:t>
            </a:r>
            <a:r>
              <a:rPr sz="2000" spc="-5" dirty="0">
                <a:solidFill>
                  <a:schemeClr val="tx2">
                    <a:lumMod val="50000"/>
                  </a:schemeClr>
                </a:solidFill>
                <a:latin typeface="Cambria" panose="02040503050406030204" pitchFamily="18" charset="0"/>
                <a:cs typeface="Tahoma"/>
              </a:rPr>
              <a:t>Enhancement Act of </a:t>
            </a:r>
            <a:r>
              <a:rPr sz="2000" dirty="0">
                <a:solidFill>
                  <a:schemeClr val="tx2">
                    <a:lumMod val="50000"/>
                  </a:schemeClr>
                </a:solidFill>
                <a:latin typeface="Cambria" panose="02040503050406030204" pitchFamily="18" charset="0"/>
                <a:cs typeface="Tahoma"/>
              </a:rPr>
              <a:t>2012 </a:t>
            </a:r>
            <a:r>
              <a:rPr sz="2000" spc="-5" dirty="0">
                <a:solidFill>
                  <a:schemeClr val="tx2">
                    <a:lumMod val="50000"/>
                  </a:schemeClr>
                </a:solidFill>
                <a:latin typeface="Cambria" panose="02040503050406030204" pitchFamily="18" charset="0"/>
                <a:cs typeface="Tahoma"/>
              </a:rPr>
              <a:t>broadened </a:t>
            </a:r>
            <a:r>
              <a:rPr sz="2000" spc="-10" dirty="0">
                <a:solidFill>
                  <a:schemeClr val="tx2">
                    <a:lumMod val="50000"/>
                  </a:schemeClr>
                </a:solidFill>
                <a:latin typeface="Cambria" panose="02040503050406030204" pitchFamily="18" charset="0"/>
                <a:cs typeface="Tahoma"/>
              </a:rPr>
              <a:t>the </a:t>
            </a:r>
            <a:r>
              <a:rPr sz="2000" spc="-5" dirty="0">
                <a:solidFill>
                  <a:schemeClr val="tx2">
                    <a:lumMod val="50000"/>
                  </a:schemeClr>
                </a:solidFill>
                <a:latin typeface="Cambria" panose="02040503050406030204" pitchFamily="18" charset="0"/>
                <a:cs typeface="Tahoma"/>
              </a:rPr>
              <a:t>scope </a:t>
            </a:r>
            <a:r>
              <a:rPr lang="en-US" sz="2000" spc="-5" dirty="0" smtClean="0">
                <a:solidFill>
                  <a:schemeClr val="tx2">
                    <a:lumMod val="50000"/>
                  </a:schemeClr>
                </a:solidFill>
                <a:latin typeface="Cambria" panose="02040503050406030204" pitchFamily="18" charset="0"/>
                <a:cs typeface="Tahoma"/>
              </a:rPr>
              <a:t>for </a:t>
            </a:r>
            <a:r>
              <a:rPr lang="en-US" sz="2000" spc="-10" dirty="0" smtClean="0">
                <a:solidFill>
                  <a:schemeClr val="tx2">
                    <a:lumMod val="50000"/>
                  </a:schemeClr>
                </a:solidFill>
                <a:latin typeface="Cambria" panose="02040503050406030204" pitchFamily="18" charset="0"/>
                <a:cs typeface="Tahoma"/>
              </a:rPr>
              <a:t>employee </a:t>
            </a:r>
            <a:r>
              <a:rPr sz="2000" spc="-10" dirty="0" smtClean="0">
                <a:solidFill>
                  <a:schemeClr val="tx2">
                    <a:lumMod val="50000"/>
                  </a:schemeClr>
                </a:solidFill>
                <a:latin typeface="Cambria" panose="02040503050406030204" pitchFamily="18" charset="0"/>
                <a:cs typeface="Tahoma"/>
              </a:rPr>
              <a:t>protections</a:t>
            </a:r>
            <a:r>
              <a:rPr sz="2000" spc="-10" dirty="0">
                <a:solidFill>
                  <a:schemeClr val="tx2">
                    <a:lumMod val="50000"/>
                  </a:schemeClr>
                </a:solidFill>
                <a:latin typeface="Cambria" panose="02040503050406030204" pitchFamily="18" charset="0"/>
                <a:cs typeface="Tahoma"/>
              </a:rPr>
              <a:t>, </a:t>
            </a:r>
            <a:r>
              <a:rPr sz="2000" spc="-5" dirty="0">
                <a:solidFill>
                  <a:schemeClr val="tx2">
                    <a:lumMod val="50000"/>
                  </a:schemeClr>
                </a:solidFill>
                <a:latin typeface="Cambria" panose="02040503050406030204" pitchFamily="18" charset="0"/>
                <a:cs typeface="Tahoma"/>
              </a:rPr>
              <a:t>and </a:t>
            </a:r>
            <a:r>
              <a:rPr lang="en-US" sz="2000" spc="-5" dirty="0" smtClean="0">
                <a:solidFill>
                  <a:schemeClr val="tx2">
                    <a:lumMod val="50000"/>
                  </a:schemeClr>
                </a:solidFill>
                <a:latin typeface="Cambria" panose="02040503050406030204" pitchFamily="18" charset="0"/>
                <a:cs typeface="Tahoma"/>
              </a:rPr>
              <a:t>authorized an </a:t>
            </a:r>
            <a:r>
              <a:rPr sz="2000" spc="-5" dirty="0" smtClean="0">
                <a:solidFill>
                  <a:schemeClr val="tx2">
                    <a:lumMod val="50000"/>
                  </a:schemeClr>
                </a:solidFill>
                <a:latin typeface="Cambria" panose="02040503050406030204" pitchFamily="18" charset="0"/>
                <a:cs typeface="Tahoma"/>
              </a:rPr>
              <a:t>Ombudsman </a:t>
            </a:r>
            <a:r>
              <a:rPr sz="2000" spc="-10" dirty="0" smtClean="0">
                <a:solidFill>
                  <a:schemeClr val="tx2">
                    <a:lumMod val="50000"/>
                  </a:schemeClr>
                </a:solidFill>
                <a:latin typeface="Cambria" panose="02040503050406030204" pitchFamily="18" charset="0"/>
                <a:cs typeface="Tahoma"/>
              </a:rPr>
              <a:t>position</a:t>
            </a:r>
            <a:r>
              <a:rPr lang="en-US" sz="2000" spc="-10" dirty="0" smtClean="0">
                <a:solidFill>
                  <a:schemeClr val="tx2">
                    <a:lumMod val="50000"/>
                  </a:schemeClr>
                </a:solidFill>
                <a:latin typeface="Cambria" panose="02040503050406030204" pitchFamily="18" charset="0"/>
                <a:cs typeface="Tahoma"/>
              </a:rPr>
              <a:t> to educate employees of each federal agency on their individual rights, responsibilities, and protections </a:t>
            </a:r>
          </a:p>
          <a:p>
            <a:pPr marL="12065" marR="5080">
              <a:lnSpc>
                <a:spcPct val="104400"/>
              </a:lnSpc>
            </a:pPr>
            <a:endParaRPr lang="en-US" sz="2000" spc="-10" dirty="0">
              <a:solidFill>
                <a:schemeClr val="tx2">
                  <a:lumMod val="50000"/>
                </a:schemeClr>
              </a:solidFill>
              <a:latin typeface="Cambria" panose="02040503050406030204" pitchFamily="18" charset="0"/>
              <a:cs typeface="Tahoma"/>
            </a:endParaRPr>
          </a:p>
          <a:p>
            <a:pPr marL="297815" marR="5080" indent="-285750">
              <a:lnSpc>
                <a:spcPct val="104400"/>
              </a:lnSpc>
              <a:buFont typeface="Arial" panose="020B0604020202020204" pitchFamily="34" charset="0"/>
              <a:buChar char="•"/>
            </a:pPr>
            <a:r>
              <a:rPr lang="en-US" sz="2000" spc="-10" dirty="0" smtClean="0">
                <a:solidFill>
                  <a:schemeClr val="tx2">
                    <a:lumMod val="50000"/>
                  </a:schemeClr>
                </a:solidFill>
                <a:latin typeface="Cambria" panose="02040503050406030204" pitchFamily="18" charset="0"/>
                <a:cs typeface="Tahoma"/>
              </a:rPr>
              <a:t>Congress passed the Whistleblower Protection Coordination Act in 2018  which renamed the Ombudsman to Whistleblower Protection Coordinator with similar responsibilities</a:t>
            </a:r>
            <a:endParaRPr sz="2000" dirty="0">
              <a:solidFill>
                <a:schemeClr val="tx2">
                  <a:lumMod val="50000"/>
                </a:schemeClr>
              </a:solidFill>
              <a:latin typeface="Cambria" panose="02040503050406030204" pitchFamily="18" charset="0"/>
              <a:cs typeface="Tahoma"/>
            </a:endParaRPr>
          </a:p>
        </p:txBody>
      </p:sp>
      <p:sp>
        <p:nvSpPr>
          <p:cNvPr id="6" name="Title 6"/>
          <p:cNvSpPr txBox="1">
            <a:spLocks/>
          </p:cNvSpPr>
          <p:nvPr/>
        </p:nvSpPr>
        <p:spPr>
          <a:xfrm>
            <a:off x="1299065" y="112095"/>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r>
              <a:rPr lang="en-US" sz="2800" b="1" smtClean="0"/>
              <a:t>Title 10, U.S.C. § 4701</a:t>
            </a:r>
            <a:br>
              <a:rPr lang="en-US" sz="2800" b="1" smtClean="0"/>
            </a:br>
            <a:r>
              <a:rPr lang="en-US" sz="2000" smtClean="0"/>
              <a:t>Whistleblower Protection History</a:t>
            </a:r>
            <a:endParaRPr lang="en-US" sz="20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120207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16123" y="1312427"/>
            <a:ext cx="8103394" cy="5412764"/>
          </a:xfrm>
          <a:prstGeom prst="rect">
            <a:avLst/>
          </a:prstGeom>
        </p:spPr>
        <p:txBody>
          <a:bodyPr vert="horz" wrap="square" lIns="0" tIns="9525" rIns="0" bIns="0" rtlCol="0">
            <a:spAutoFit/>
          </a:bodyPr>
          <a:lstStyle/>
          <a:p>
            <a:pPr marL="193834" marR="199073" indent="-184784">
              <a:spcBef>
                <a:spcPts val="75"/>
              </a:spcBef>
              <a:buClr>
                <a:srgbClr val="10243E"/>
              </a:buClr>
              <a:buFont typeface="Arial"/>
              <a:buChar char="•"/>
              <a:tabLst>
                <a:tab pos="193834" algn="l"/>
                <a:tab pos="194309" algn="l"/>
              </a:tabLst>
            </a:pPr>
            <a:r>
              <a:rPr sz="1600" b="1" u="heavy" spc="-8" dirty="0">
                <a:solidFill>
                  <a:schemeClr val="tx2">
                    <a:lumMod val="50000"/>
                  </a:schemeClr>
                </a:solidFill>
                <a:uFill>
                  <a:solidFill>
                    <a:srgbClr val="10243E"/>
                  </a:solidFill>
                </a:uFill>
                <a:latin typeface="Cambria"/>
                <a:cs typeface="Cambria"/>
              </a:rPr>
              <a:t>Administrative Investigations (AI):</a:t>
            </a:r>
            <a:r>
              <a:rPr sz="1600" b="1" spc="-8" dirty="0">
                <a:solidFill>
                  <a:schemeClr val="tx2">
                    <a:lumMod val="50000"/>
                  </a:schemeClr>
                </a:solidFill>
                <a:latin typeface="Cambria"/>
                <a:cs typeface="Cambria"/>
              </a:rPr>
              <a:t> </a:t>
            </a:r>
            <a:r>
              <a:rPr sz="1600" dirty="0">
                <a:solidFill>
                  <a:schemeClr val="tx2">
                    <a:lumMod val="50000"/>
                  </a:schemeClr>
                </a:solidFill>
                <a:latin typeface="Cambria"/>
                <a:cs typeface="Cambria"/>
              </a:rPr>
              <a:t>helps ensure ethical conduct throughout the DoD by conducting investigations and overseeing DoD Component  investigations of allegations of misconduct by senior DoD officials, whistleblower reprisal, and Service member </a:t>
            </a:r>
            <a:r>
              <a:rPr sz="1600" spc="-4" dirty="0">
                <a:solidFill>
                  <a:schemeClr val="tx2">
                    <a:lumMod val="50000"/>
                  </a:schemeClr>
                </a:solidFill>
                <a:latin typeface="Cambria"/>
                <a:cs typeface="Cambria"/>
              </a:rPr>
              <a:t>restriction </a:t>
            </a:r>
            <a:r>
              <a:rPr sz="1600" dirty="0">
                <a:solidFill>
                  <a:schemeClr val="tx2">
                    <a:lumMod val="50000"/>
                  </a:schemeClr>
                </a:solidFill>
                <a:latin typeface="Cambria"/>
                <a:cs typeface="Cambria"/>
              </a:rPr>
              <a:t>from </a:t>
            </a:r>
            <a:r>
              <a:rPr sz="1600" spc="-4" dirty="0">
                <a:solidFill>
                  <a:schemeClr val="tx2">
                    <a:lumMod val="50000"/>
                  </a:schemeClr>
                </a:solidFill>
                <a:latin typeface="Cambria"/>
                <a:cs typeface="Cambria"/>
              </a:rPr>
              <a:t>communication </a:t>
            </a:r>
            <a:r>
              <a:rPr sz="1600" dirty="0">
                <a:solidFill>
                  <a:schemeClr val="tx2">
                    <a:lumMod val="50000"/>
                  </a:schemeClr>
                </a:solidFill>
                <a:latin typeface="Cambria"/>
                <a:cs typeface="Cambria"/>
              </a:rPr>
              <a:t>with an IG or  Member of Congress. AI also manages the DoD Hotline and the Contractor Disclosure Program, provides education and training on whistleblower protections  through its Whistleblower Protection </a:t>
            </a:r>
            <a:r>
              <a:rPr sz="1600" spc="-11" dirty="0">
                <a:solidFill>
                  <a:schemeClr val="tx2">
                    <a:lumMod val="50000"/>
                  </a:schemeClr>
                </a:solidFill>
                <a:latin typeface="Cambria"/>
                <a:cs typeface="Cambria"/>
              </a:rPr>
              <a:t>Coordinator, </a:t>
            </a:r>
            <a:r>
              <a:rPr sz="1600" dirty="0">
                <a:solidFill>
                  <a:schemeClr val="tx2">
                    <a:lumMod val="50000"/>
                  </a:schemeClr>
                </a:solidFill>
                <a:latin typeface="Cambria"/>
                <a:cs typeface="Cambria"/>
              </a:rPr>
              <a:t>and facilitates </a:t>
            </a:r>
            <a:r>
              <a:rPr sz="1600" spc="-4" dirty="0">
                <a:solidFill>
                  <a:schemeClr val="tx2">
                    <a:lumMod val="50000"/>
                  </a:schemeClr>
                </a:solidFill>
                <a:latin typeface="Cambria"/>
                <a:cs typeface="Cambria"/>
              </a:rPr>
              <a:t>voluntary </a:t>
            </a:r>
            <a:r>
              <a:rPr sz="1600" dirty="0">
                <a:solidFill>
                  <a:schemeClr val="tx2">
                    <a:lumMod val="50000"/>
                  </a:schemeClr>
                </a:solidFill>
                <a:latin typeface="Cambria"/>
                <a:cs typeface="Cambria"/>
              </a:rPr>
              <a:t>resolution of whistleblower reprisal allegations through its Alternative Dispute  Resolution</a:t>
            </a:r>
            <a:r>
              <a:rPr sz="1600" spc="-4" dirty="0">
                <a:solidFill>
                  <a:schemeClr val="tx2">
                    <a:lumMod val="50000"/>
                  </a:schemeClr>
                </a:solidFill>
                <a:latin typeface="Cambria"/>
                <a:cs typeface="Cambria"/>
              </a:rPr>
              <a:t> </a:t>
            </a:r>
            <a:r>
              <a:rPr sz="1600" dirty="0">
                <a:solidFill>
                  <a:schemeClr val="tx2">
                    <a:lumMod val="50000"/>
                  </a:schemeClr>
                </a:solidFill>
                <a:latin typeface="Cambria"/>
                <a:cs typeface="Cambria"/>
              </a:rPr>
              <a:t>program</a:t>
            </a:r>
          </a:p>
          <a:p>
            <a:pPr>
              <a:spcBef>
                <a:spcPts val="34"/>
              </a:spcBef>
              <a:buClr>
                <a:srgbClr val="10243E"/>
              </a:buClr>
              <a:buFont typeface="Arial"/>
              <a:buChar char="•"/>
            </a:pPr>
            <a:endParaRPr sz="2000" dirty="0">
              <a:solidFill>
                <a:schemeClr val="tx2">
                  <a:lumMod val="50000"/>
                </a:schemeClr>
              </a:solidFill>
              <a:latin typeface="Cambria"/>
              <a:cs typeface="Cambria"/>
            </a:endParaRPr>
          </a:p>
          <a:p>
            <a:pPr marL="193834" marR="208121" indent="-184784">
              <a:buFont typeface="Arial"/>
              <a:buChar char="•"/>
              <a:tabLst>
                <a:tab pos="193834" algn="l"/>
                <a:tab pos="194309" algn="l"/>
              </a:tabLst>
            </a:pPr>
            <a:r>
              <a:rPr sz="1600" b="1" u="heavy" spc="-4" dirty="0">
                <a:solidFill>
                  <a:schemeClr val="tx2">
                    <a:lumMod val="50000"/>
                  </a:schemeClr>
                </a:solidFill>
                <a:uFill>
                  <a:solidFill>
                    <a:srgbClr val="10243E"/>
                  </a:solidFill>
                </a:uFill>
                <a:latin typeface="Cambria"/>
                <a:cs typeface="Cambria"/>
              </a:rPr>
              <a:t>Whistleblower Protection Coordinator (WPC):</a:t>
            </a:r>
            <a:r>
              <a:rPr sz="1600" b="1" spc="-4" dirty="0">
                <a:solidFill>
                  <a:schemeClr val="tx2">
                    <a:lumMod val="50000"/>
                  </a:schemeClr>
                </a:solidFill>
                <a:latin typeface="Cambria"/>
                <a:cs typeface="Cambria"/>
              </a:rPr>
              <a:t> </a:t>
            </a:r>
            <a:r>
              <a:rPr sz="1600" dirty="0">
                <a:solidFill>
                  <a:schemeClr val="tx2">
                    <a:lumMod val="50000"/>
                  </a:schemeClr>
                </a:solidFill>
                <a:latin typeface="Cambria"/>
                <a:cs typeface="Cambria"/>
              </a:rPr>
              <a:t>a </a:t>
            </a:r>
            <a:r>
              <a:rPr sz="1600" spc="-4" dirty="0">
                <a:solidFill>
                  <a:schemeClr val="tx2">
                    <a:lumMod val="50000"/>
                  </a:schemeClr>
                </a:solidFill>
                <a:latin typeface="Cambria"/>
                <a:cs typeface="Cambria"/>
              </a:rPr>
              <a:t>designated individual </a:t>
            </a:r>
            <a:r>
              <a:rPr sz="1600" spc="-8" dirty="0">
                <a:solidFill>
                  <a:schemeClr val="tx2">
                    <a:lumMod val="50000"/>
                  </a:schemeClr>
                </a:solidFill>
                <a:latin typeface="Cambria"/>
                <a:cs typeface="Cambria"/>
              </a:rPr>
              <a:t>who </a:t>
            </a:r>
            <a:r>
              <a:rPr sz="1600" spc="-4" dirty="0">
                <a:solidFill>
                  <a:schemeClr val="tx2">
                    <a:lumMod val="50000"/>
                  </a:schemeClr>
                </a:solidFill>
                <a:latin typeface="Cambria"/>
                <a:cs typeface="Cambria"/>
              </a:rPr>
              <a:t>is required to educate agency (DoD) employees about whistleblower rights and </a:t>
            </a:r>
            <a:r>
              <a:rPr sz="1600" spc="-4" dirty="0" smtClean="0">
                <a:solidFill>
                  <a:schemeClr val="tx2">
                    <a:lumMod val="50000"/>
                  </a:schemeClr>
                </a:solidFill>
                <a:latin typeface="Cambria"/>
                <a:cs typeface="Cambria"/>
              </a:rPr>
              <a:t>protections</a:t>
            </a:r>
            <a:r>
              <a:rPr sz="1600" spc="-4" dirty="0">
                <a:solidFill>
                  <a:schemeClr val="tx2">
                    <a:lumMod val="50000"/>
                  </a:schemeClr>
                </a:solidFill>
                <a:latin typeface="Cambria"/>
                <a:cs typeface="Cambria"/>
              </a:rPr>
              <a:t>, however is not an advocate for </a:t>
            </a:r>
            <a:r>
              <a:rPr sz="1600" spc="-8" dirty="0">
                <a:solidFill>
                  <a:schemeClr val="tx2">
                    <a:lumMod val="50000"/>
                  </a:schemeClr>
                </a:solidFill>
                <a:latin typeface="Cambria"/>
                <a:cs typeface="Cambria"/>
              </a:rPr>
              <a:t>those who </a:t>
            </a:r>
            <a:r>
              <a:rPr sz="1600" spc="-4" dirty="0">
                <a:solidFill>
                  <a:schemeClr val="tx2">
                    <a:lumMod val="50000"/>
                  </a:schemeClr>
                </a:solidFill>
                <a:latin typeface="Cambria"/>
                <a:cs typeface="Cambria"/>
              </a:rPr>
              <a:t>file </a:t>
            </a:r>
            <a:r>
              <a:rPr sz="1600" dirty="0">
                <a:solidFill>
                  <a:schemeClr val="tx2">
                    <a:lumMod val="50000"/>
                  </a:schemeClr>
                </a:solidFill>
                <a:latin typeface="Cambria"/>
                <a:cs typeface="Cambria"/>
              </a:rPr>
              <a:t>a</a:t>
            </a:r>
            <a:r>
              <a:rPr sz="1600" spc="-4" dirty="0">
                <a:solidFill>
                  <a:schemeClr val="tx2">
                    <a:lumMod val="50000"/>
                  </a:schemeClr>
                </a:solidFill>
                <a:latin typeface="Cambria"/>
                <a:cs typeface="Cambria"/>
              </a:rPr>
              <a:t> complaint</a:t>
            </a:r>
            <a:endParaRPr sz="1600" dirty="0">
              <a:solidFill>
                <a:schemeClr val="tx2">
                  <a:lumMod val="50000"/>
                </a:schemeClr>
              </a:solidFill>
              <a:latin typeface="Cambria"/>
              <a:cs typeface="Cambria"/>
            </a:endParaRPr>
          </a:p>
          <a:p>
            <a:pPr>
              <a:spcBef>
                <a:spcPts val="34"/>
              </a:spcBef>
              <a:buClr>
                <a:srgbClr val="10243E"/>
              </a:buClr>
              <a:buFont typeface="Arial"/>
              <a:buChar char="•"/>
            </a:pPr>
            <a:endParaRPr dirty="0">
              <a:solidFill>
                <a:schemeClr val="tx2">
                  <a:lumMod val="50000"/>
                </a:schemeClr>
              </a:solidFill>
              <a:latin typeface="Cambria"/>
              <a:cs typeface="Cambria"/>
            </a:endParaRPr>
          </a:p>
          <a:p>
            <a:pPr marL="193834" marR="3810" indent="-184784">
              <a:lnSpc>
                <a:spcPct val="100899"/>
              </a:lnSpc>
              <a:buFont typeface="Arial"/>
              <a:buChar char="•"/>
              <a:tabLst>
                <a:tab pos="193834" algn="l"/>
                <a:tab pos="194309" algn="l"/>
              </a:tabLst>
            </a:pPr>
            <a:r>
              <a:rPr sz="1600" b="1" u="heavy" spc="-11" dirty="0">
                <a:solidFill>
                  <a:schemeClr val="tx2">
                    <a:lumMod val="50000"/>
                  </a:schemeClr>
                </a:solidFill>
                <a:uFill>
                  <a:solidFill>
                    <a:srgbClr val="10243E"/>
                  </a:solidFill>
                </a:uFill>
                <a:latin typeface="Cambria"/>
                <a:cs typeface="Cambria"/>
              </a:rPr>
              <a:t>Department </a:t>
            </a:r>
            <a:r>
              <a:rPr sz="1600" b="1" u="heavy" spc="-8" dirty="0">
                <a:solidFill>
                  <a:schemeClr val="tx2">
                    <a:lumMod val="50000"/>
                  </a:schemeClr>
                </a:solidFill>
                <a:uFill>
                  <a:solidFill>
                    <a:srgbClr val="10243E"/>
                  </a:solidFill>
                </a:uFill>
                <a:latin typeface="Cambria"/>
                <a:cs typeface="Cambria"/>
              </a:rPr>
              <a:t>of Defense Hotline</a:t>
            </a:r>
            <a:r>
              <a:rPr sz="1600" b="1" u="heavy" spc="-8" dirty="0">
                <a:solidFill>
                  <a:schemeClr val="tx2">
                    <a:lumMod val="50000"/>
                  </a:schemeClr>
                </a:solidFill>
                <a:uFill>
                  <a:solidFill>
                    <a:srgbClr val="10243E"/>
                  </a:solidFill>
                </a:uFill>
                <a:latin typeface="Cambria" panose="02040503050406030204" pitchFamily="18" charset="0"/>
                <a:ea typeface="Cambria" panose="02040503050406030204" pitchFamily="18" charset="0"/>
                <a:cs typeface="Cambria"/>
              </a:rPr>
              <a:t>:</a:t>
            </a:r>
            <a:r>
              <a:rPr sz="1600" b="1" spc="-8" dirty="0">
                <a:solidFill>
                  <a:schemeClr val="tx2">
                    <a:lumMod val="50000"/>
                  </a:schemeClr>
                </a:solidFill>
                <a:latin typeface="Cambria" panose="02040503050406030204" pitchFamily="18" charset="0"/>
                <a:ea typeface="Cambria" panose="02040503050406030204" pitchFamily="18" charset="0"/>
                <a:cs typeface="Cambria"/>
              </a:rPr>
              <a:t> </a:t>
            </a:r>
            <a:r>
              <a:rPr sz="1600" dirty="0">
                <a:solidFill>
                  <a:schemeClr val="tx2">
                    <a:lumMod val="50000"/>
                  </a:schemeClr>
                </a:solidFill>
                <a:latin typeface="Cambria" panose="02040503050406030204" pitchFamily="18" charset="0"/>
                <a:ea typeface="Cambria" panose="02040503050406030204" pitchFamily="18" charset="0"/>
                <a:cs typeface="Cambria"/>
              </a:rPr>
              <a:t>provides a confidential, reliable means to report violations of </a:t>
            </a:r>
            <a:r>
              <a:rPr sz="1600" spc="-23" dirty="0">
                <a:solidFill>
                  <a:schemeClr val="tx2">
                    <a:lumMod val="50000"/>
                  </a:schemeClr>
                </a:solidFill>
                <a:latin typeface="Cambria" panose="02040503050406030204" pitchFamily="18" charset="0"/>
                <a:ea typeface="Cambria" panose="02040503050406030204" pitchFamily="18" charset="0"/>
                <a:cs typeface="Cambria"/>
              </a:rPr>
              <a:t>law, </a:t>
            </a:r>
            <a:r>
              <a:rPr sz="1600" dirty="0">
                <a:solidFill>
                  <a:schemeClr val="tx2">
                    <a:lumMod val="50000"/>
                  </a:schemeClr>
                </a:solidFill>
                <a:latin typeface="Cambria" panose="02040503050406030204" pitchFamily="18" charset="0"/>
                <a:ea typeface="Cambria" panose="02040503050406030204" pitchFamily="18" charset="0"/>
                <a:cs typeface="Cambria"/>
              </a:rPr>
              <a:t>rule, or regulation; fraud, waste, and abuse; mismanagement;  trafficking in persons; serious security incidents; or other criminal or administrative misconduct that </a:t>
            </a:r>
            <a:r>
              <a:rPr sz="1600" spc="-15" dirty="0">
                <a:solidFill>
                  <a:schemeClr val="tx2">
                    <a:lumMod val="50000"/>
                  </a:schemeClr>
                </a:solidFill>
                <a:latin typeface="Cambria" panose="02040503050406030204" pitchFamily="18" charset="0"/>
                <a:ea typeface="Cambria" panose="02040503050406030204" pitchFamily="18" charset="0"/>
                <a:cs typeface="Cambria"/>
              </a:rPr>
              <a:t>involve </a:t>
            </a:r>
            <a:r>
              <a:rPr sz="1600" spc="-19" dirty="0">
                <a:solidFill>
                  <a:schemeClr val="tx2">
                    <a:lumMod val="50000"/>
                  </a:schemeClr>
                </a:solidFill>
                <a:latin typeface="Cambria" panose="02040503050406030204" pitchFamily="18" charset="0"/>
                <a:ea typeface="Cambria" panose="02040503050406030204" pitchFamily="18" charset="0"/>
                <a:cs typeface="Cambria"/>
              </a:rPr>
              <a:t>DoD </a:t>
            </a:r>
            <a:r>
              <a:rPr sz="1600" dirty="0">
                <a:solidFill>
                  <a:schemeClr val="tx2">
                    <a:lumMod val="50000"/>
                  </a:schemeClr>
                </a:solidFill>
                <a:latin typeface="Cambria" panose="02040503050406030204" pitchFamily="18" charset="0"/>
                <a:ea typeface="Cambria" panose="02040503050406030204" pitchFamily="18" charset="0"/>
                <a:cs typeface="Cambria"/>
              </a:rPr>
              <a:t>personnel and operations, </a:t>
            </a:r>
            <a:r>
              <a:rPr sz="1600" spc="-4" dirty="0">
                <a:solidFill>
                  <a:schemeClr val="tx2">
                    <a:lumMod val="50000"/>
                  </a:schemeClr>
                </a:solidFill>
                <a:latin typeface="Cambria" panose="02040503050406030204" pitchFamily="18" charset="0"/>
                <a:ea typeface="Cambria" panose="02040503050406030204" pitchFamily="18" charset="0"/>
                <a:cs typeface="Calibri"/>
              </a:rPr>
              <a:t>without fear of </a:t>
            </a:r>
            <a:r>
              <a:rPr sz="1600" spc="-4" dirty="0" smtClean="0">
                <a:solidFill>
                  <a:schemeClr val="tx2">
                    <a:lumMod val="50000"/>
                  </a:schemeClr>
                </a:solidFill>
                <a:latin typeface="Cambria" panose="02040503050406030204" pitchFamily="18" charset="0"/>
                <a:ea typeface="Cambria" panose="02040503050406030204" pitchFamily="18" charset="0"/>
                <a:cs typeface="Calibri"/>
              </a:rPr>
              <a:t>reprisal</a:t>
            </a:r>
            <a:r>
              <a:rPr sz="1600" spc="-4" dirty="0">
                <a:solidFill>
                  <a:schemeClr val="tx2">
                    <a:lumMod val="50000"/>
                  </a:schemeClr>
                </a:solidFill>
                <a:latin typeface="Cambria" panose="02040503050406030204" pitchFamily="18" charset="0"/>
                <a:ea typeface="Cambria" panose="02040503050406030204" pitchFamily="18" charset="0"/>
                <a:cs typeface="Calibri"/>
              </a:rPr>
              <a:t>. </a:t>
            </a:r>
            <a:r>
              <a:rPr lang="en-US" sz="1600" spc="-4" dirty="0" smtClean="0">
                <a:solidFill>
                  <a:schemeClr val="tx2">
                    <a:lumMod val="50000"/>
                  </a:schemeClr>
                </a:solidFill>
                <a:latin typeface="Cambria" panose="02040503050406030204" pitchFamily="18" charset="0"/>
                <a:ea typeface="Cambria" panose="02040503050406030204" pitchFamily="18" charset="0"/>
                <a:cs typeface="Calibri"/>
              </a:rPr>
              <a:t> </a:t>
            </a:r>
            <a:r>
              <a:rPr sz="1600" spc="-8" dirty="0" smtClean="0">
                <a:solidFill>
                  <a:schemeClr val="tx2">
                    <a:lumMod val="50000"/>
                  </a:schemeClr>
                </a:solidFill>
                <a:latin typeface="Cambria" panose="02040503050406030204" pitchFamily="18" charset="0"/>
                <a:ea typeface="Cambria" panose="02040503050406030204" pitchFamily="18" charset="0"/>
                <a:cs typeface="Cambria"/>
              </a:rPr>
              <a:t>Allegations </a:t>
            </a:r>
            <a:r>
              <a:rPr sz="1600" spc="-4" dirty="0">
                <a:solidFill>
                  <a:schemeClr val="tx2">
                    <a:lumMod val="50000"/>
                  </a:schemeClr>
                </a:solidFill>
                <a:latin typeface="Cambria" panose="02040503050406030204" pitchFamily="18" charset="0"/>
                <a:ea typeface="Cambria" panose="02040503050406030204" pitchFamily="18" charset="0"/>
                <a:cs typeface="Cambria"/>
              </a:rPr>
              <a:t>of </a:t>
            </a:r>
            <a:r>
              <a:rPr sz="1600" spc="-8" dirty="0">
                <a:solidFill>
                  <a:schemeClr val="tx2">
                    <a:lumMod val="50000"/>
                  </a:schemeClr>
                </a:solidFill>
                <a:latin typeface="Cambria" panose="02040503050406030204" pitchFamily="18" charset="0"/>
                <a:ea typeface="Cambria" panose="02040503050406030204" pitchFamily="18" charset="0"/>
                <a:cs typeface="Cambria"/>
              </a:rPr>
              <a:t>reprisal can be reported through the DoD Hotline at</a:t>
            </a:r>
            <a:r>
              <a:rPr sz="1600" spc="-8" dirty="0">
                <a:solidFill>
                  <a:schemeClr val="tx2">
                    <a:lumMod val="50000"/>
                  </a:schemeClr>
                </a:solidFill>
                <a:latin typeface="Cambria"/>
                <a:cs typeface="Cambria"/>
              </a:rPr>
              <a:t>:</a:t>
            </a:r>
            <a:r>
              <a:rPr sz="1600" spc="8" dirty="0">
                <a:solidFill>
                  <a:schemeClr val="tx2">
                    <a:lumMod val="50000"/>
                  </a:schemeClr>
                </a:solidFill>
                <a:latin typeface="Cambria"/>
                <a:cs typeface="Cambria"/>
              </a:rPr>
              <a:t> </a:t>
            </a:r>
            <a:r>
              <a:rPr sz="1600" u="sng" spc="-19" dirty="0" smtClean="0">
                <a:solidFill>
                  <a:schemeClr val="tx2">
                    <a:lumMod val="50000"/>
                  </a:schemeClr>
                </a:solidFill>
                <a:uFill>
                  <a:solidFill>
                    <a:srgbClr val="0000FF"/>
                  </a:solidFill>
                </a:uFill>
                <a:latin typeface="Cambria"/>
                <a:cs typeface="Cambria"/>
                <a:hlinkClick r:id="rId2"/>
              </a:rPr>
              <a:t>www.dodig.mil</a:t>
            </a:r>
            <a:endParaRPr lang="en-US" sz="1600" u="sng" spc="-19" dirty="0" smtClean="0">
              <a:solidFill>
                <a:schemeClr val="tx2">
                  <a:lumMod val="50000"/>
                </a:schemeClr>
              </a:solidFill>
              <a:uFill>
                <a:solidFill>
                  <a:srgbClr val="0000FF"/>
                </a:solidFill>
              </a:uFill>
              <a:latin typeface="Cambria"/>
              <a:cs typeface="Cambria"/>
            </a:endParaRPr>
          </a:p>
          <a:p>
            <a:pPr marL="193834" marR="3810" indent="-184784">
              <a:lnSpc>
                <a:spcPct val="100899"/>
              </a:lnSpc>
              <a:buFont typeface="Arial"/>
              <a:buChar char="•"/>
              <a:tabLst>
                <a:tab pos="193834" algn="l"/>
                <a:tab pos="194309" algn="l"/>
              </a:tabLst>
            </a:pPr>
            <a:endParaRPr lang="en-US" sz="1600" u="sng" spc="-19" dirty="0">
              <a:solidFill>
                <a:schemeClr val="tx2">
                  <a:lumMod val="50000"/>
                </a:schemeClr>
              </a:solidFill>
              <a:uFill>
                <a:solidFill>
                  <a:srgbClr val="0000FF"/>
                </a:solidFill>
              </a:uFill>
              <a:latin typeface="Cambria"/>
              <a:cs typeface="Cambria"/>
            </a:endParaRPr>
          </a:p>
          <a:p>
            <a:pPr marL="193834" marR="3810" indent="-184784">
              <a:lnSpc>
                <a:spcPct val="100899"/>
              </a:lnSpc>
              <a:buFont typeface="Arial"/>
              <a:buChar char="•"/>
              <a:tabLst>
                <a:tab pos="193834" algn="l"/>
                <a:tab pos="194309" algn="l"/>
              </a:tabLst>
            </a:pPr>
            <a:endParaRPr sz="1600" dirty="0">
              <a:solidFill>
                <a:schemeClr val="tx2">
                  <a:lumMod val="50000"/>
                </a:schemeClr>
              </a:solidFill>
              <a:latin typeface="Cambria"/>
              <a:cs typeface="Cambria"/>
            </a:endParaRPr>
          </a:p>
          <a:p>
            <a:pPr>
              <a:spcBef>
                <a:spcPts val="8"/>
              </a:spcBef>
              <a:buClr>
                <a:srgbClr val="10243E"/>
              </a:buClr>
              <a:buFont typeface="Arial"/>
              <a:buChar char="•"/>
            </a:pPr>
            <a:endParaRPr sz="2400" dirty="0">
              <a:solidFill>
                <a:schemeClr val="tx2">
                  <a:lumMod val="50000"/>
                </a:schemeClr>
              </a:solidFill>
              <a:latin typeface="Cambria"/>
              <a:cs typeface="Cambria"/>
            </a:endParaRPr>
          </a:p>
        </p:txBody>
      </p:sp>
      <p:sp>
        <p:nvSpPr>
          <p:cNvPr id="4" name="object 4"/>
          <p:cNvSpPr txBox="1"/>
          <p:nvPr/>
        </p:nvSpPr>
        <p:spPr>
          <a:xfrm>
            <a:off x="2931722" y="5821361"/>
            <a:ext cx="3273743" cy="128240"/>
          </a:xfrm>
          <a:prstGeom prst="rect">
            <a:avLst/>
          </a:prstGeom>
        </p:spPr>
        <p:txBody>
          <a:bodyPr vert="horz" wrap="square" lIns="0" tIns="0" rIns="0" bIns="0" rtlCol="0">
            <a:spAutoFit/>
          </a:bodyPr>
          <a:lstStyle/>
          <a:p>
            <a:pPr>
              <a:lnSpc>
                <a:spcPts val="990"/>
              </a:lnSpc>
            </a:pPr>
            <a:r>
              <a:rPr sz="900" b="1" spc="38" dirty="0">
                <a:solidFill>
                  <a:srgbClr val="FFFFFF"/>
                </a:solidFill>
                <a:latin typeface="Calibri"/>
                <a:cs typeface="Calibri"/>
              </a:rPr>
              <a:t>INTEGRITY </a:t>
            </a:r>
            <a:r>
              <a:rPr sz="900" dirty="0">
                <a:solidFill>
                  <a:srgbClr val="FFFFFF"/>
                </a:solidFill>
                <a:latin typeface="Wingdings"/>
                <a:cs typeface="Wingdings"/>
              </a:rPr>
              <a:t></a:t>
            </a:r>
            <a:r>
              <a:rPr sz="900" dirty="0">
                <a:solidFill>
                  <a:srgbClr val="FFFFFF"/>
                </a:solidFill>
                <a:latin typeface="Times New Roman"/>
                <a:cs typeface="Times New Roman"/>
              </a:rPr>
              <a:t> </a:t>
            </a:r>
            <a:r>
              <a:rPr sz="900" b="1" spc="41" dirty="0">
                <a:solidFill>
                  <a:srgbClr val="FFFFFF"/>
                </a:solidFill>
                <a:latin typeface="Calibri"/>
                <a:cs typeface="Calibri"/>
              </a:rPr>
              <a:t>EFFICIENCY </a:t>
            </a:r>
            <a:r>
              <a:rPr sz="900" dirty="0">
                <a:solidFill>
                  <a:srgbClr val="FFFFFF"/>
                </a:solidFill>
                <a:latin typeface="Wingdings"/>
                <a:cs typeface="Wingdings"/>
              </a:rPr>
              <a:t></a:t>
            </a:r>
            <a:r>
              <a:rPr sz="900" dirty="0">
                <a:solidFill>
                  <a:srgbClr val="FFFFFF"/>
                </a:solidFill>
                <a:latin typeface="Times New Roman"/>
                <a:cs typeface="Times New Roman"/>
              </a:rPr>
              <a:t> </a:t>
            </a:r>
            <a:r>
              <a:rPr sz="900" b="1" spc="38" dirty="0">
                <a:solidFill>
                  <a:srgbClr val="FFFFFF"/>
                </a:solidFill>
                <a:latin typeface="Calibri"/>
                <a:cs typeface="Calibri"/>
              </a:rPr>
              <a:t>ACCOUNTABILITY </a:t>
            </a:r>
            <a:r>
              <a:rPr sz="900" dirty="0">
                <a:solidFill>
                  <a:srgbClr val="FFFFFF"/>
                </a:solidFill>
                <a:latin typeface="Wingdings"/>
                <a:cs typeface="Wingdings"/>
              </a:rPr>
              <a:t></a:t>
            </a:r>
            <a:r>
              <a:rPr sz="900" spc="-41" dirty="0">
                <a:solidFill>
                  <a:srgbClr val="FFFFFF"/>
                </a:solidFill>
                <a:latin typeface="Times New Roman"/>
                <a:cs typeface="Times New Roman"/>
              </a:rPr>
              <a:t> </a:t>
            </a:r>
            <a:r>
              <a:rPr sz="900" b="1" spc="38" dirty="0">
                <a:solidFill>
                  <a:srgbClr val="FFFFFF"/>
                </a:solidFill>
                <a:latin typeface="Calibri"/>
                <a:cs typeface="Calibri"/>
              </a:rPr>
              <a:t>EXCELLENCE</a:t>
            </a:r>
            <a:endParaRPr sz="900" dirty="0">
              <a:latin typeface="Calibri"/>
              <a:cs typeface="Calibri"/>
            </a:endParaRPr>
          </a:p>
        </p:txBody>
      </p:sp>
      <p:sp>
        <p:nvSpPr>
          <p:cNvPr id="3" name="object 3"/>
          <p:cNvSpPr txBox="1">
            <a:spLocks noGrp="1"/>
          </p:cNvSpPr>
          <p:nvPr>
            <p:ph type="title"/>
          </p:nvPr>
        </p:nvSpPr>
        <p:spPr>
          <a:xfrm>
            <a:off x="1189652" y="365370"/>
            <a:ext cx="8803862" cy="440505"/>
          </a:xfrm>
          <a:prstGeom prst="rect">
            <a:avLst/>
          </a:prstGeom>
        </p:spPr>
        <p:txBody>
          <a:bodyPr vert="horz" wrap="square" lIns="0" tIns="9525" rIns="0" bIns="0" rtlCol="0" anchor="ctr">
            <a:spAutoFit/>
          </a:bodyPr>
          <a:lstStyle/>
          <a:p>
            <a:pPr marL="22384">
              <a:spcBef>
                <a:spcPts val="75"/>
              </a:spcBef>
              <a:tabLst>
                <a:tab pos="8239601" algn="l"/>
              </a:tabLst>
            </a:pPr>
            <a:r>
              <a:rPr lang="en-US" sz="2800" b="1" spc="4" dirty="0" smtClean="0"/>
              <a:t>   Whistleblower Protection Program</a:t>
            </a:r>
            <a:r>
              <a:rPr sz="2800" b="1" spc="4" dirty="0"/>
              <a:t>	</a:t>
            </a:r>
            <a:endParaRPr sz="2000" b="1"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59362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5875" y="1188326"/>
            <a:ext cx="8229600" cy="4525963"/>
          </a:xfrm>
        </p:spPr>
        <p:txBody>
          <a:bodyPr>
            <a:normAutofit fontScale="85000" lnSpcReduction="10000"/>
          </a:bodyPr>
          <a:lstStyle/>
          <a:p>
            <a:pPr>
              <a:spcBef>
                <a:spcPts val="8"/>
              </a:spcBef>
              <a:buClr>
                <a:srgbClr val="10243E"/>
              </a:buClr>
              <a:buFont typeface="Arial"/>
              <a:buChar char="•"/>
            </a:pPr>
            <a:endParaRPr lang="en-US" sz="3200" dirty="0">
              <a:solidFill>
                <a:schemeClr val="tx2">
                  <a:lumMod val="50000"/>
                </a:schemeClr>
              </a:solidFill>
              <a:latin typeface="Cambria"/>
              <a:cs typeface="Cambria"/>
            </a:endParaRPr>
          </a:p>
          <a:p>
            <a:pPr marL="193834" marR="23336" indent="-184784">
              <a:spcBef>
                <a:spcPts val="4"/>
              </a:spcBef>
              <a:buFont typeface="Arial"/>
              <a:buChar char="•"/>
              <a:tabLst>
                <a:tab pos="193834" algn="l"/>
                <a:tab pos="194309" algn="l"/>
              </a:tabLst>
            </a:pPr>
            <a:r>
              <a:rPr lang="en-US" b="1" u="heavy" spc="-4" dirty="0">
                <a:solidFill>
                  <a:schemeClr val="tx2">
                    <a:lumMod val="50000"/>
                  </a:schemeClr>
                </a:solidFill>
                <a:uFill>
                  <a:solidFill>
                    <a:srgbClr val="10243E"/>
                  </a:solidFill>
                </a:uFill>
                <a:latin typeface="Cambria"/>
                <a:cs typeface="Cambria"/>
              </a:rPr>
              <a:t>Directorate of Whistleblower </a:t>
            </a:r>
            <a:r>
              <a:rPr lang="en-US" b="1" u="heavy" spc="-8" dirty="0">
                <a:solidFill>
                  <a:schemeClr val="tx2">
                    <a:lumMod val="50000"/>
                  </a:schemeClr>
                </a:solidFill>
                <a:uFill>
                  <a:solidFill>
                    <a:srgbClr val="10243E"/>
                  </a:solidFill>
                </a:uFill>
                <a:latin typeface="Cambria"/>
                <a:cs typeface="Cambria"/>
              </a:rPr>
              <a:t>Reprisal (WRI):</a:t>
            </a:r>
            <a:r>
              <a:rPr lang="en-US" b="1" spc="-8" dirty="0">
                <a:solidFill>
                  <a:schemeClr val="tx2">
                    <a:lumMod val="50000"/>
                  </a:schemeClr>
                </a:solidFill>
                <a:latin typeface="Cambria"/>
                <a:cs typeface="Cambria"/>
              </a:rPr>
              <a:t> </a:t>
            </a:r>
            <a:r>
              <a:rPr lang="en-US" dirty="0">
                <a:solidFill>
                  <a:schemeClr val="tx2">
                    <a:lumMod val="50000"/>
                  </a:schemeClr>
                </a:solidFill>
                <a:latin typeface="Cambria"/>
                <a:cs typeface="Cambria"/>
              </a:rPr>
              <a:t>a </a:t>
            </a:r>
            <a:r>
              <a:rPr lang="en-US" spc="-4" dirty="0">
                <a:solidFill>
                  <a:schemeClr val="tx2">
                    <a:lumMod val="50000"/>
                  </a:schemeClr>
                </a:solidFill>
                <a:latin typeface="Cambria"/>
                <a:cs typeface="Cambria"/>
              </a:rPr>
              <a:t>team of specialized investigators and alternative dispute resolution attorneys that </a:t>
            </a:r>
            <a:r>
              <a:rPr lang="en-US" spc="-15" dirty="0">
                <a:solidFill>
                  <a:schemeClr val="tx2">
                    <a:lumMod val="50000"/>
                  </a:schemeClr>
                </a:solidFill>
                <a:latin typeface="Cambria"/>
                <a:cs typeface="Cambria"/>
              </a:rPr>
              <a:t>review, </a:t>
            </a:r>
            <a:r>
              <a:rPr lang="en-US" spc="-4" dirty="0">
                <a:solidFill>
                  <a:schemeClr val="tx2">
                    <a:lumMod val="50000"/>
                  </a:schemeClr>
                </a:solidFill>
                <a:latin typeface="Cambria"/>
                <a:cs typeface="Cambria"/>
              </a:rPr>
              <a:t>investigate, and  mediate when feasible, reprisal allegations from military service members, employees of contractors </a:t>
            </a:r>
            <a:r>
              <a:rPr lang="en-US" spc="-8" dirty="0">
                <a:solidFill>
                  <a:schemeClr val="tx2">
                    <a:lumMod val="50000"/>
                  </a:schemeClr>
                </a:solidFill>
                <a:latin typeface="Cambria"/>
                <a:cs typeface="Cambria"/>
              </a:rPr>
              <a:t>and </a:t>
            </a:r>
            <a:r>
              <a:rPr lang="en-US" spc="-4" dirty="0">
                <a:solidFill>
                  <a:schemeClr val="tx2">
                    <a:lumMod val="50000"/>
                  </a:schemeClr>
                </a:solidFill>
                <a:latin typeface="Cambria"/>
                <a:cs typeface="Cambria"/>
              </a:rPr>
              <a:t>grantees, nonappropriated fund instrumentality employees, employees within </a:t>
            </a:r>
            <a:r>
              <a:rPr lang="en-US" spc="-8" dirty="0">
                <a:solidFill>
                  <a:schemeClr val="tx2">
                    <a:lumMod val="50000"/>
                  </a:schemeClr>
                </a:solidFill>
                <a:latin typeface="Cambria"/>
                <a:cs typeface="Cambria"/>
              </a:rPr>
              <a:t>the </a:t>
            </a:r>
            <a:r>
              <a:rPr lang="en-US" spc="-4" dirty="0">
                <a:solidFill>
                  <a:schemeClr val="tx2">
                    <a:lumMod val="50000"/>
                  </a:schemeClr>
                </a:solidFill>
                <a:latin typeface="Cambria"/>
                <a:cs typeface="Cambria"/>
              </a:rPr>
              <a:t>intelligence community and </a:t>
            </a:r>
            <a:r>
              <a:rPr lang="en-US" spc="-8" dirty="0">
                <a:solidFill>
                  <a:schemeClr val="tx2">
                    <a:lumMod val="50000"/>
                  </a:schemeClr>
                </a:solidFill>
                <a:latin typeface="Cambria"/>
                <a:cs typeface="Cambria"/>
              </a:rPr>
              <a:t>those </a:t>
            </a:r>
            <a:r>
              <a:rPr lang="en-US" spc="-4" dirty="0">
                <a:solidFill>
                  <a:schemeClr val="tx2">
                    <a:lumMod val="50000"/>
                  </a:schemeClr>
                </a:solidFill>
                <a:latin typeface="Cambria"/>
                <a:cs typeface="Cambria"/>
              </a:rPr>
              <a:t>having access to classified information, and appropriated fund employees. The directorate also has oversight responsibility for </a:t>
            </a:r>
            <a:r>
              <a:rPr lang="en-US" spc="-8" dirty="0">
                <a:solidFill>
                  <a:schemeClr val="tx2">
                    <a:lumMod val="50000"/>
                  </a:schemeClr>
                </a:solidFill>
                <a:latin typeface="Cambria"/>
                <a:cs typeface="Cambria"/>
              </a:rPr>
              <a:t>reprisal </a:t>
            </a:r>
            <a:r>
              <a:rPr lang="en-US" spc="-4" dirty="0">
                <a:solidFill>
                  <a:schemeClr val="tx2">
                    <a:lumMod val="50000"/>
                  </a:schemeClr>
                </a:solidFill>
                <a:latin typeface="Cambria"/>
                <a:cs typeface="Cambria"/>
              </a:rPr>
              <a:t>allegations and </a:t>
            </a:r>
            <a:r>
              <a:rPr lang="en-US" spc="-11" dirty="0">
                <a:solidFill>
                  <a:schemeClr val="tx2">
                    <a:lumMod val="50000"/>
                  </a:schemeClr>
                </a:solidFill>
                <a:latin typeface="Cambria"/>
                <a:cs typeface="Cambria"/>
              </a:rPr>
              <a:t>reports </a:t>
            </a:r>
            <a:r>
              <a:rPr lang="en-US" spc="-4" dirty="0">
                <a:solidFill>
                  <a:schemeClr val="tx2">
                    <a:lumMod val="50000"/>
                  </a:schemeClr>
                </a:solidFill>
                <a:latin typeface="Cambria"/>
                <a:cs typeface="Cambria"/>
              </a:rPr>
              <a:t>of investigations originating from </a:t>
            </a:r>
            <a:r>
              <a:rPr lang="en-US" spc="-8" dirty="0">
                <a:solidFill>
                  <a:schemeClr val="tx2">
                    <a:lumMod val="50000"/>
                  </a:schemeClr>
                </a:solidFill>
                <a:latin typeface="Cambria"/>
                <a:cs typeface="Cambria"/>
              </a:rPr>
              <a:t>the </a:t>
            </a:r>
            <a:r>
              <a:rPr lang="en-US" spc="-4" dirty="0">
                <a:solidFill>
                  <a:schemeClr val="tx2">
                    <a:lumMod val="50000"/>
                  </a:schemeClr>
                </a:solidFill>
                <a:latin typeface="Cambria"/>
                <a:cs typeface="Cambria"/>
              </a:rPr>
              <a:t>service components and defense</a:t>
            </a:r>
            <a:r>
              <a:rPr lang="en-US" spc="34" dirty="0">
                <a:solidFill>
                  <a:schemeClr val="tx2">
                    <a:lumMod val="50000"/>
                  </a:schemeClr>
                </a:solidFill>
                <a:latin typeface="Cambria"/>
                <a:cs typeface="Cambria"/>
              </a:rPr>
              <a:t> </a:t>
            </a:r>
            <a:r>
              <a:rPr lang="en-US" spc="-4" dirty="0">
                <a:solidFill>
                  <a:schemeClr val="tx2">
                    <a:lumMod val="50000"/>
                  </a:schemeClr>
                </a:solidFill>
                <a:latin typeface="Cambria"/>
                <a:cs typeface="Cambria"/>
              </a:rPr>
              <a:t>agencies</a:t>
            </a:r>
            <a:endParaRPr lang="en-US" dirty="0">
              <a:solidFill>
                <a:schemeClr val="tx2">
                  <a:lumMod val="50000"/>
                </a:schemeClr>
              </a:solidFill>
              <a:latin typeface="Cambria"/>
              <a:cs typeface="Cambria"/>
            </a:endParaRPr>
          </a:p>
          <a:p>
            <a:pPr>
              <a:spcBef>
                <a:spcPts val="34"/>
              </a:spcBef>
              <a:buClr>
                <a:srgbClr val="10243E"/>
              </a:buClr>
              <a:buFont typeface="Arial"/>
              <a:buChar char="•"/>
            </a:pPr>
            <a:endParaRPr lang="en-US" sz="2400" dirty="0">
              <a:solidFill>
                <a:schemeClr val="tx2">
                  <a:lumMod val="50000"/>
                </a:schemeClr>
              </a:solidFill>
              <a:latin typeface="Cambria"/>
              <a:cs typeface="Cambria"/>
            </a:endParaRPr>
          </a:p>
          <a:p>
            <a:pPr marL="193834" marR="28575" indent="-184784">
              <a:lnSpc>
                <a:spcPct val="100800"/>
              </a:lnSpc>
              <a:spcBef>
                <a:spcPts val="4"/>
              </a:spcBef>
              <a:buFont typeface="Arial"/>
              <a:buChar char="•"/>
              <a:tabLst>
                <a:tab pos="193834" algn="l"/>
                <a:tab pos="194309" algn="l"/>
              </a:tabLst>
            </a:pPr>
            <a:r>
              <a:rPr lang="en-US" b="1" u="heavy" spc="-4" dirty="0">
                <a:solidFill>
                  <a:schemeClr val="tx2">
                    <a:lumMod val="50000"/>
                  </a:schemeClr>
                </a:solidFill>
                <a:uFill>
                  <a:solidFill>
                    <a:srgbClr val="10243E"/>
                  </a:solidFill>
                </a:uFill>
                <a:latin typeface="Cambria"/>
                <a:cs typeface="Cambria"/>
              </a:rPr>
              <a:t>Alternative Dispute Resolution </a:t>
            </a:r>
            <a:r>
              <a:rPr lang="en-US" b="1" u="heavy" spc="-8" dirty="0">
                <a:solidFill>
                  <a:schemeClr val="tx2">
                    <a:lumMod val="50000"/>
                  </a:schemeClr>
                </a:solidFill>
                <a:uFill>
                  <a:solidFill>
                    <a:srgbClr val="10243E"/>
                  </a:solidFill>
                </a:uFill>
                <a:latin typeface="Cambria"/>
                <a:cs typeface="Cambria"/>
              </a:rPr>
              <a:t>Program (ADR)</a:t>
            </a:r>
            <a:r>
              <a:rPr lang="en-US" b="1" spc="-8" dirty="0">
                <a:solidFill>
                  <a:schemeClr val="tx2">
                    <a:lumMod val="50000"/>
                  </a:schemeClr>
                </a:solidFill>
                <a:latin typeface="Cambria"/>
                <a:cs typeface="Cambria"/>
              </a:rPr>
              <a:t>: </a:t>
            </a:r>
            <a:r>
              <a:rPr lang="en-US" dirty="0">
                <a:solidFill>
                  <a:schemeClr val="tx2">
                    <a:lumMod val="50000"/>
                  </a:schemeClr>
                </a:solidFill>
                <a:latin typeface="Cambria"/>
                <a:cs typeface="Cambria"/>
              </a:rPr>
              <a:t>the Whistleblower Reprisal Investigations Directorate (WRI) offers a voluntary alternative dispute resolution  (ADR) for complaints filed by employees of nonappropriated </a:t>
            </a:r>
            <a:r>
              <a:rPr lang="en-US" spc="-4" dirty="0">
                <a:solidFill>
                  <a:schemeClr val="tx2">
                    <a:lumMod val="50000"/>
                  </a:schemeClr>
                </a:solidFill>
                <a:latin typeface="Cambria"/>
                <a:cs typeface="Cambria"/>
              </a:rPr>
              <a:t>fund </a:t>
            </a:r>
            <a:r>
              <a:rPr lang="en-US" dirty="0">
                <a:solidFill>
                  <a:schemeClr val="tx2">
                    <a:lumMod val="50000"/>
                  </a:schemeClr>
                </a:solidFill>
                <a:latin typeface="Cambria"/>
                <a:cs typeface="Cambria"/>
              </a:rPr>
              <a:t>instrumentalities employees </a:t>
            </a:r>
            <a:r>
              <a:rPr lang="en-US" spc="-4" dirty="0">
                <a:solidFill>
                  <a:schemeClr val="tx2">
                    <a:lumMod val="50000"/>
                  </a:schemeClr>
                </a:solidFill>
                <a:latin typeface="Cambria"/>
                <a:cs typeface="Cambria"/>
              </a:rPr>
              <a:t>and </a:t>
            </a:r>
            <a:r>
              <a:rPr lang="en-US" dirty="0">
                <a:solidFill>
                  <a:schemeClr val="tx2">
                    <a:lumMod val="50000"/>
                  </a:schemeClr>
                </a:solidFill>
                <a:latin typeface="Cambria"/>
                <a:cs typeface="Cambria"/>
              </a:rPr>
              <a:t>Department of Defense employees of contractors, subcontractors, grantees, sub-grantees, and personal services contractors, as well as certain other qualified types of cases in an effort to reach a resolution of a  complaint through mediation or facilitated settlement negotiations prior to or during an otherwise lengthy investigation</a:t>
            </a:r>
            <a:r>
              <a:rPr lang="en-US" spc="-34" dirty="0">
                <a:solidFill>
                  <a:schemeClr val="tx2">
                    <a:lumMod val="50000"/>
                  </a:schemeClr>
                </a:solidFill>
                <a:latin typeface="Cambria"/>
                <a:cs typeface="Cambria"/>
              </a:rPr>
              <a:t> </a:t>
            </a:r>
            <a:r>
              <a:rPr lang="en-US" dirty="0">
                <a:solidFill>
                  <a:schemeClr val="tx2">
                    <a:lumMod val="50000"/>
                  </a:schemeClr>
                </a:solidFill>
                <a:latin typeface="Cambria"/>
                <a:cs typeface="Cambria"/>
              </a:rPr>
              <a:t>process</a:t>
            </a:r>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
        <p:nvSpPr>
          <p:cNvPr id="8" name="object 3"/>
          <p:cNvSpPr txBox="1">
            <a:spLocks/>
          </p:cNvSpPr>
          <p:nvPr/>
        </p:nvSpPr>
        <p:spPr>
          <a:xfrm>
            <a:off x="1189652" y="365370"/>
            <a:ext cx="8803862" cy="440505"/>
          </a:xfrm>
          <a:prstGeom prst="rect">
            <a:avLst/>
          </a:prstGeom>
        </p:spPr>
        <p:txBody>
          <a:bodyPr vert="horz" wrap="square" lIns="0" tIns="9525" rIns="0" bIns="0" rtlCol="0" anchor="ctr">
            <a:spAutoFit/>
          </a:bodyPr>
          <a:lstStyle>
            <a:lvl1pPr algn="l" defTabSz="914400" rtl="0" eaLnBrk="1" latinLnBrk="0" hangingPunct="1">
              <a:spcBef>
                <a:spcPct val="0"/>
              </a:spcBef>
              <a:buNone/>
              <a:defRPr sz="3600" i="0" kern="1200" cap="small" baseline="0">
                <a:solidFill>
                  <a:srgbClr val="011E41"/>
                </a:solidFill>
                <a:latin typeface="Cambria" panose="02040503050406030204" pitchFamily="18" charset="0"/>
                <a:ea typeface="+mj-ea"/>
                <a:cs typeface="+mj-cs"/>
              </a:defRPr>
            </a:lvl1pPr>
          </a:lstStyle>
          <a:p>
            <a:pPr marL="22384">
              <a:spcBef>
                <a:spcPts val="75"/>
              </a:spcBef>
              <a:tabLst>
                <a:tab pos="8239601" algn="l"/>
              </a:tabLst>
            </a:pPr>
            <a:r>
              <a:rPr lang="en-US" sz="2800" b="1" spc="4" dirty="0" smtClean="0"/>
              <a:t>   Whistleblower Protection Program Cont.	</a:t>
            </a:r>
            <a:endParaRPr lang="en-US" sz="2000" b="1" dirty="0"/>
          </a:p>
        </p:txBody>
      </p:sp>
    </p:spTree>
    <p:extLst>
      <p:ext uri="{BB962C8B-B14F-4D97-AF65-F5344CB8AC3E}">
        <p14:creationId xmlns:p14="http://schemas.microsoft.com/office/powerpoint/2010/main" val="792598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241" y="1517617"/>
            <a:ext cx="8548606" cy="4084813"/>
          </a:xfrm>
          <a:noFill/>
          <a:effectLst>
            <a:outerShdw blurRad="50800" dist="2540000" dir="240000" sx="19000" sy="19000" algn="ctr" rotWithShape="0">
              <a:srgbClr val="000000">
                <a:alpha val="15000"/>
              </a:srgbClr>
            </a:outerShdw>
            <a:softEdge rad="139700"/>
          </a:effectLst>
        </p:spPr>
        <p:txBody>
          <a:bodyPr>
            <a:noAutofit/>
          </a:bodyPr>
          <a:lstStyle/>
          <a:p>
            <a:pPr marL="0" indent="0">
              <a:buNone/>
            </a:pPr>
            <a:r>
              <a:rPr lang="en-US" sz="1600" b="1" dirty="0" smtClean="0">
                <a:solidFill>
                  <a:schemeClr val="tx2">
                    <a:lumMod val="50000"/>
                  </a:schemeClr>
                </a:solidFill>
                <a:latin typeface="Cambria" panose="02040503050406030204" pitchFamily="18" charset="0"/>
              </a:rPr>
              <a:t>An employee of a contractor, subcontractor, grantee, or subgrantee, or personal services contractor</a:t>
            </a:r>
            <a:r>
              <a:rPr lang="en-US" sz="1600" dirty="0" smtClean="0">
                <a:solidFill>
                  <a:schemeClr val="tx2">
                    <a:lumMod val="50000"/>
                  </a:schemeClr>
                </a:solidFill>
                <a:latin typeface="Cambria" panose="02040503050406030204" pitchFamily="18" charset="0"/>
              </a:rPr>
              <a:t> may not be discharged, demoted, or otherwise discriminated against as reprisal for disclosing to an authorized recipient that the employee reasonably believes evidences</a:t>
            </a:r>
            <a:r>
              <a:rPr lang="en-US" sz="1600" dirty="0">
                <a:solidFill>
                  <a:schemeClr val="tx2">
                    <a:lumMod val="50000"/>
                  </a:schemeClr>
                </a:solidFill>
                <a:latin typeface="Cambria" panose="02040503050406030204" pitchFamily="18" charset="0"/>
              </a:rPr>
              <a:t> </a:t>
            </a:r>
            <a:endParaRPr lang="en-US" sz="1600" dirty="0" smtClean="0">
              <a:solidFill>
                <a:schemeClr val="tx2">
                  <a:lumMod val="50000"/>
                </a:schemeClr>
              </a:solidFill>
              <a:latin typeface="Cambria" panose="02040503050406030204" pitchFamily="18" charset="0"/>
            </a:endParaRPr>
          </a:p>
          <a:p>
            <a:pPr marL="0" indent="0">
              <a:buNone/>
            </a:pPr>
            <a:endParaRPr lang="en-US" sz="1600" dirty="0" smtClean="0">
              <a:solidFill>
                <a:schemeClr val="tx2">
                  <a:lumMod val="50000"/>
                </a:schemeClr>
              </a:solidFill>
              <a:latin typeface="Cambria" panose="02040503050406030204" pitchFamily="18" charset="0"/>
            </a:endParaRP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gross mismanagement </a:t>
            </a:r>
            <a:r>
              <a:rPr lang="en-US" sz="1600" dirty="0">
                <a:solidFill>
                  <a:schemeClr val="tx2">
                    <a:lumMod val="50000"/>
                  </a:schemeClr>
                </a:solidFill>
                <a:latin typeface="Cambria" panose="02040503050406030204" pitchFamily="18" charset="0"/>
              </a:rPr>
              <a:t>of a Department of Defense contract or </a:t>
            </a:r>
            <a:r>
              <a:rPr lang="en-US" sz="1600" dirty="0" smtClean="0">
                <a:solidFill>
                  <a:schemeClr val="tx2">
                    <a:lumMod val="50000"/>
                  </a:schemeClr>
                </a:solidFill>
                <a:latin typeface="Cambria" panose="02040503050406030204" pitchFamily="18" charset="0"/>
              </a:rPr>
              <a:t>grant </a:t>
            </a: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gross waste </a:t>
            </a:r>
            <a:r>
              <a:rPr lang="en-US" sz="1600" dirty="0">
                <a:solidFill>
                  <a:schemeClr val="tx2">
                    <a:lumMod val="50000"/>
                  </a:schemeClr>
                </a:solidFill>
                <a:latin typeface="Cambria" panose="02040503050406030204" pitchFamily="18" charset="0"/>
              </a:rPr>
              <a:t>of Department </a:t>
            </a:r>
            <a:r>
              <a:rPr lang="en-US" sz="1600" dirty="0" smtClean="0">
                <a:solidFill>
                  <a:schemeClr val="tx2">
                    <a:lumMod val="50000"/>
                  </a:schemeClr>
                </a:solidFill>
                <a:latin typeface="Cambria" panose="02040503050406030204" pitchFamily="18" charset="0"/>
              </a:rPr>
              <a:t>funds</a:t>
            </a: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an </a:t>
            </a:r>
            <a:r>
              <a:rPr lang="en-US" sz="1600" dirty="0">
                <a:solidFill>
                  <a:schemeClr val="tx2">
                    <a:lumMod val="50000"/>
                  </a:schemeClr>
                </a:solidFill>
                <a:latin typeface="Cambria" panose="02040503050406030204" pitchFamily="18" charset="0"/>
              </a:rPr>
              <a:t>abuse of authority relating to a Department contract or </a:t>
            </a:r>
            <a:r>
              <a:rPr lang="en-US" sz="1600" dirty="0" smtClean="0">
                <a:solidFill>
                  <a:schemeClr val="tx2">
                    <a:lumMod val="50000"/>
                  </a:schemeClr>
                </a:solidFill>
                <a:latin typeface="Cambria" panose="02040503050406030204" pitchFamily="18" charset="0"/>
              </a:rPr>
              <a:t>grant</a:t>
            </a: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violation </a:t>
            </a:r>
            <a:r>
              <a:rPr lang="en-US" sz="1600" dirty="0">
                <a:solidFill>
                  <a:schemeClr val="tx2">
                    <a:lumMod val="50000"/>
                  </a:schemeClr>
                </a:solidFill>
                <a:latin typeface="Cambria" panose="02040503050406030204" pitchFamily="18" charset="0"/>
              </a:rPr>
              <a:t>of law, rule or regulation related to a Department of Defense contract (including the competition for or negotiation of a </a:t>
            </a:r>
            <a:r>
              <a:rPr lang="en-US" sz="1600" dirty="0" smtClean="0">
                <a:solidFill>
                  <a:schemeClr val="tx2">
                    <a:lumMod val="50000"/>
                  </a:schemeClr>
                </a:solidFill>
                <a:latin typeface="Cambria" panose="02040503050406030204" pitchFamily="18" charset="0"/>
              </a:rPr>
              <a:t>contract) </a:t>
            </a:r>
            <a:r>
              <a:rPr lang="en-US" sz="1600" dirty="0">
                <a:solidFill>
                  <a:schemeClr val="tx2">
                    <a:lumMod val="50000"/>
                  </a:schemeClr>
                </a:solidFill>
                <a:latin typeface="Cambria" panose="02040503050406030204" pitchFamily="18" charset="0"/>
              </a:rPr>
              <a:t>or </a:t>
            </a:r>
            <a:r>
              <a:rPr lang="en-US" sz="1600" dirty="0" smtClean="0">
                <a:solidFill>
                  <a:schemeClr val="tx2">
                    <a:lumMod val="50000"/>
                  </a:schemeClr>
                </a:solidFill>
                <a:latin typeface="Cambria" panose="02040503050406030204" pitchFamily="18" charset="0"/>
              </a:rPr>
              <a:t>grant </a:t>
            </a:r>
          </a:p>
          <a:p>
            <a:pPr>
              <a:buFont typeface="Arial" panose="020B0604020202020204" pitchFamily="34" charset="0"/>
              <a:buChar char="•"/>
            </a:pPr>
            <a:r>
              <a:rPr lang="en-US" sz="1600" dirty="0" smtClean="0">
                <a:solidFill>
                  <a:schemeClr val="tx2">
                    <a:lumMod val="50000"/>
                  </a:schemeClr>
                </a:solidFill>
                <a:latin typeface="Cambria" panose="02040503050406030204" pitchFamily="18" charset="0"/>
              </a:rPr>
              <a:t>a substantial </a:t>
            </a:r>
            <a:r>
              <a:rPr lang="en-US" sz="1600" dirty="0">
                <a:solidFill>
                  <a:schemeClr val="tx2">
                    <a:lumMod val="50000"/>
                  </a:schemeClr>
                </a:solidFill>
                <a:latin typeface="Cambria" panose="02040503050406030204" pitchFamily="18" charset="0"/>
              </a:rPr>
              <a:t>and specific danger to public health or </a:t>
            </a:r>
            <a:r>
              <a:rPr lang="en-US" sz="1600" dirty="0" smtClean="0">
                <a:solidFill>
                  <a:schemeClr val="tx2">
                    <a:lumMod val="50000"/>
                  </a:schemeClr>
                </a:solidFill>
                <a:latin typeface="Cambria" panose="02040503050406030204" pitchFamily="18" charset="0"/>
              </a:rPr>
              <a:t>safety</a:t>
            </a:r>
          </a:p>
          <a:p>
            <a:pPr marL="0" indent="0">
              <a:buNone/>
            </a:pPr>
            <a:endParaRPr lang="en-US" sz="1600" dirty="0">
              <a:solidFill>
                <a:schemeClr val="tx2">
                  <a:lumMod val="50000"/>
                </a:schemeClr>
              </a:solidFill>
              <a:latin typeface="Cambria" panose="02040503050406030204" pitchFamily="18" charset="0"/>
            </a:endParaRPr>
          </a:p>
          <a:p>
            <a:pPr marL="0" indent="0">
              <a:buNone/>
            </a:pPr>
            <a:r>
              <a:rPr lang="en-US" sz="1600" b="1" dirty="0" smtClean="0">
                <a:solidFill>
                  <a:schemeClr val="tx2">
                    <a:lumMod val="50000"/>
                  </a:schemeClr>
                </a:solidFill>
                <a:latin typeface="Cambria" panose="02040503050406030204" pitchFamily="18" charset="0"/>
              </a:rPr>
              <a:t>In other words</a:t>
            </a:r>
            <a:r>
              <a:rPr lang="en-US" sz="1600" dirty="0" smtClean="0">
                <a:solidFill>
                  <a:schemeClr val="tx2">
                    <a:lumMod val="50000"/>
                  </a:schemeClr>
                </a:solidFill>
                <a:latin typeface="Cambria" panose="02040503050406030204" pitchFamily="18" charset="0"/>
              </a:rPr>
              <a:t>, 10 U.S.C. § 4701 makes it illegal for a DoD Contractor to discharge, demote, or otherwise discriminate against an employee of contractor, subcontractor, grantee, subgrantee, or personal service contractor for making a protected disclosure</a:t>
            </a:r>
            <a:endParaRPr lang="en-US" sz="1600" dirty="0">
              <a:solidFill>
                <a:schemeClr val="tx2">
                  <a:lumMod val="50000"/>
                </a:schemeClr>
              </a:solidFill>
              <a:latin typeface="Cambria" panose="02040503050406030204" pitchFamily="18" charset="0"/>
            </a:endParaRPr>
          </a:p>
          <a:p>
            <a:pPr marL="0" indent="0">
              <a:buNone/>
            </a:pPr>
            <a:r>
              <a:rPr lang="en-US" sz="1600" b="1" dirty="0" smtClean="0">
                <a:solidFill>
                  <a:schemeClr val="tx2">
                    <a:lumMod val="50000"/>
                  </a:schemeClr>
                </a:solidFill>
                <a:effectLst>
                  <a:outerShdw blurRad="38100" dist="38100" dir="2700000" algn="tl">
                    <a:srgbClr val="000000">
                      <a:alpha val="43137"/>
                    </a:srgbClr>
                  </a:outerShdw>
                </a:effectLst>
                <a:latin typeface="Cambria" panose="02040503050406030204" pitchFamily="18" charset="0"/>
              </a:rPr>
              <a:t> </a:t>
            </a:r>
            <a:endParaRPr lang="en-US" sz="1600" b="1" dirty="0">
              <a:solidFill>
                <a:schemeClr val="tx2">
                  <a:lumMod val="50000"/>
                </a:schemeClr>
              </a:solidFill>
              <a:effectLst>
                <a:outerShdw blurRad="38100" dist="38100" dir="2700000" algn="tl">
                  <a:srgbClr val="000000">
                    <a:alpha val="43137"/>
                  </a:srgbClr>
                </a:outerShdw>
              </a:effectLst>
              <a:latin typeface="Cambria" panose="02040503050406030204" pitchFamily="18" charset="0"/>
            </a:endParaRPr>
          </a:p>
        </p:txBody>
      </p:sp>
      <p:sp>
        <p:nvSpPr>
          <p:cNvPr id="2" name="Title 1"/>
          <p:cNvSpPr>
            <a:spLocks noGrp="1"/>
          </p:cNvSpPr>
          <p:nvPr>
            <p:ph type="title"/>
          </p:nvPr>
        </p:nvSpPr>
        <p:spPr>
          <a:xfrm>
            <a:off x="1189652" y="374617"/>
            <a:ext cx="8229600" cy="1143000"/>
          </a:xfrm>
        </p:spPr>
        <p:txBody>
          <a:bodyPr>
            <a:noAutofit/>
          </a:bodyPr>
          <a:lstStyle/>
          <a:p>
            <a:r>
              <a:rPr lang="en-US" sz="2800" b="1" dirty="0" smtClean="0"/>
              <a:t>Title </a:t>
            </a:r>
            <a:r>
              <a:rPr lang="en-US" sz="2800" b="1" dirty="0"/>
              <a:t>10, U.S.C. § </a:t>
            </a:r>
            <a:r>
              <a:rPr lang="en-US" sz="2800" b="1" dirty="0" smtClean="0"/>
              <a:t>4701 </a:t>
            </a:r>
            <a:r>
              <a:rPr lang="en-US" b="1" dirty="0" smtClean="0"/>
              <a:t/>
            </a:r>
            <a:br>
              <a:rPr lang="en-US" b="1" dirty="0" smtClean="0"/>
            </a:br>
            <a:r>
              <a:rPr lang="en-US" sz="2400" dirty="0" smtClean="0"/>
              <a:t>The Law</a:t>
            </a:r>
            <a:r>
              <a:rPr lang="en-US" sz="3200" b="1" dirty="0" smtClean="0"/>
              <a:t/>
            </a:r>
            <a:br>
              <a:rPr lang="en-US" sz="3200" b="1" dirty="0" smtClean="0"/>
            </a:br>
            <a:r>
              <a:rPr lang="en-US" sz="3200" b="1" dirty="0" smtClean="0"/>
              <a:t> </a:t>
            </a:r>
            <a:endParaRPr lang="en-US" sz="32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595" y="112095"/>
            <a:ext cx="947057" cy="947057"/>
          </a:xfrm>
          <a:prstGeom prst="rect">
            <a:avLst/>
          </a:prstGeom>
        </p:spPr>
      </p:pic>
    </p:spTree>
    <p:extLst>
      <p:ext uri="{BB962C8B-B14F-4D97-AF65-F5344CB8AC3E}">
        <p14:creationId xmlns:p14="http://schemas.microsoft.com/office/powerpoint/2010/main" val="9566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B68FC7644FEB429E678EB60A8A3422" ma:contentTypeVersion="0" ma:contentTypeDescription="Create a new document." ma:contentTypeScope="" ma:versionID="175b146406052d751b721876fc8ff7ff">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EA2FC8-4C1F-4A8F-A8C0-23FA41907B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43CD5370-64B8-4CEC-9519-634230DA6A43}">
  <ds:schemaRefs>
    <ds:schemaRef ds:uri="http://schemas.microsoft.com/sharepoint/v3/contenttype/forms"/>
  </ds:schemaRefs>
</ds:datastoreItem>
</file>

<file path=customXml/itemProps3.xml><?xml version="1.0" encoding="utf-8"?>
<ds:datastoreItem xmlns:ds="http://schemas.openxmlformats.org/officeDocument/2006/customXml" ds:itemID="{4B767B85-6304-4F8B-AB64-009F01B3091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8090</TotalTime>
  <Words>3106</Words>
  <Application>Microsoft Office PowerPoint</Application>
  <PresentationFormat>On-screen Show (4:3)</PresentationFormat>
  <Paragraphs>267</Paragraphs>
  <Slides>28</Slides>
  <Notes>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28</vt:i4>
      </vt:variant>
    </vt:vector>
  </HeadingPairs>
  <TitlesOfParts>
    <vt:vector size="39" baseType="lpstr">
      <vt:lpstr>Arial</vt:lpstr>
      <vt:lpstr>Calibri</vt:lpstr>
      <vt:lpstr>Cambria</vt:lpstr>
      <vt:lpstr>Corbel</vt:lpstr>
      <vt:lpstr>Courier New</vt:lpstr>
      <vt:lpstr>Monotype Corsiva</vt:lpstr>
      <vt:lpstr>Tahoma</vt:lpstr>
      <vt:lpstr>Times New Roman</vt:lpstr>
      <vt:lpstr>Wingdings</vt:lpstr>
      <vt:lpstr>2_Office Theme</vt:lpstr>
      <vt:lpstr>3_Office Theme</vt:lpstr>
      <vt:lpstr>Employees of Contractors, SubContractors, Grantees, Subgrantees, Personal Service Contractors  </vt:lpstr>
      <vt:lpstr>Contractor employees and Grantees the Law, rights, and Filing procedures 10 U.S.C. § 4701 [previously 10 u.s.c. § 2409]</vt:lpstr>
      <vt:lpstr>Whistleblower Protection Coordinator  </vt:lpstr>
      <vt:lpstr>Title 10, U.S.C. § 4701  Topics</vt:lpstr>
      <vt:lpstr>Title 10, U.S.C. § 4701 Whistleblower Protection History</vt:lpstr>
      <vt:lpstr>PowerPoint Presentation</vt:lpstr>
      <vt:lpstr>   Whistleblower Protection Program </vt:lpstr>
      <vt:lpstr>PowerPoint Presentation</vt:lpstr>
      <vt:lpstr>Title 10, U.S.C. § 4701  The Law  </vt:lpstr>
      <vt:lpstr>PowerPoint Presentation</vt:lpstr>
      <vt:lpstr> Title 10, U.S.C. § 4701  Whistleblower and Protected Disclosures   </vt:lpstr>
      <vt:lpstr>PowerPoint Presentation</vt:lpstr>
      <vt:lpstr>PowerPoint Presentation</vt:lpstr>
      <vt:lpstr>PowerPoint Presentation</vt:lpstr>
      <vt:lpstr>PowerPoint Presentation</vt:lpstr>
      <vt:lpstr>PowerPoint Presentation</vt:lpstr>
      <vt:lpstr>PowerPoint Presentation</vt:lpstr>
      <vt:lpstr> Title 10, U.S.C. § 4701   What’s in the Statute  </vt:lpstr>
      <vt:lpstr>De Novo Action</vt:lpstr>
      <vt:lpstr>Title 10, U.S.C. § 4701 Examples of Substantiated Contractor Investigations  </vt:lpstr>
      <vt:lpstr>PowerPoint Presentation</vt:lpstr>
      <vt:lpstr>PowerPoint Presentation</vt:lpstr>
      <vt:lpstr>PowerPoint Presentation</vt:lpstr>
      <vt:lpstr>PowerPoint Presentation</vt:lpstr>
      <vt:lpstr>Intelligence Community  Whistleblower Protection Act</vt:lpstr>
      <vt:lpstr>Matters of Urgent Concern </vt:lpstr>
      <vt:lpstr>PowerPoint Presentation</vt:lpstr>
      <vt:lpstr>Employees of Contractors, SubContractors, Grantees, Subgrantees, Personal Service Contractors  </vt:lpstr>
    </vt:vector>
  </TitlesOfParts>
  <Company>Valued Customer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Customer</dc:creator>
  <cp:lastModifiedBy>Sharpless, Kenneth M., OIG DoD</cp:lastModifiedBy>
  <cp:revision>295</cp:revision>
  <dcterms:created xsi:type="dcterms:W3CDTF">2013-10-30T18:07:17Z</dcterms:created>
  <dcterms:modified xsi:type="dcterms:W3CDTF">2022-05-12T14:14:51Z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0x010100FBB68FC7644FEB429E678EB60A8A3422</vt:lpwstr>
  </property>
</Properties>
</file>